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0690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3319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4000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875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0309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4399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1662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4671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7963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449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4348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1237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0500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4665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5903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6865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8709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1987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920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 panose="020B0502020202020204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atický obrázek s popiskem">
  <p:cSld name="Panoramatický obrázek s popiskem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 panose="020B0502020202020204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ázev a popisek">
  <p:cSld name="Název a popise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 panose="020B0502020202020204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ce s popiskem">
  <p:cSld name="Citace s popiskem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 panose="020B0502020202020204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rgbClr val="86D1D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  <p:sp>
        <p:nvSpPr>
          <p:cNvPr id="94" name="Google Shape;94;p13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200" b="0" i="0">
                <a:solidFill>
                  <a:srgbClr val="86D1D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“</a:t>
            </a:r>
          </a:p>
        </p:txBody>
      </p:sp>
      <p:sp>
        <p:nvSpPr>
          <p:cNvPr id="95" name="Google Shape;95;p13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200" b="0" i="0">
                <a:solidFill>
                  <a:srgbClr val="86D1D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menovka">
  <p:cSld name="Jmenovka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 panose="020B0502020202020204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sloupce">
  <p:cSld name="3 sloupc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 panose="020B0502020202020204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2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body" idx="3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4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10" name="Google Shape;110;p15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15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sloupce s obrázky">
  <p:cSld name="3 sloupce s obrázk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 panose="020B0502020202020204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6"/>
          <p:cNvSpPr>
            <a:spLocks noGrp="1"/>
          </p:cNvSpPr>
          <p:nvPr>
            <p:ph type="pic" idx="2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19" name="Google Shape;119;p16"/>
          <p:cNvSpPr txBox="1">
            <a:spLocks noGrp="1"/>
          </p:cNvSpPr>
          <p:nvPr>
            <p:ph type="body" idx="3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4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16"/>
          <p:cNvSpPr>
            <a:spLocks noGrp="1"/>
          </p:cNvSpPr>
          <p:nvPr>
            <p:ph type="pic" idx="5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2" name="Google Shape;122;p16"/>
          <p:cNvSpPr txBox="1">
            <a:spLocks noGrp="1"/>
          </p:cNvSpPr>
          <p:nvPr>
            <p:ph type="body" idx="6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7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6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5" name="Google Shape;125;p16"/>
          <p:cNvSpPr txBox="1">
            <a:spLocks noGrp="1"/>
          </p:cNvSpPr>
          <p:nvPr>
            <p:ph type="body" idx="9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26" name="Google Shape;126;p16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16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1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1"/>
          </p:nvPr>
        </p:nvSpPr>
        <p:spPr>
          <a:xfrm rot="5400000">
            <a:off x="1679576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 panose="020B0502020202020204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 panose="020B050202020202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3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4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 panose="020B0502020202020204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0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marL="1371600" lvl="2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marL="1828800" lvl="3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marL="2286000" lvl="4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marL="2743200" lvl="5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marL="3200400" lvl="6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marL="3657600" lvl="7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marL="4114800" lvl="8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 panose="020B0502020202020204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0"/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21"/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22"/>
          <a:srcRect t="28812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23"/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 panose="020B0502020202020204"/>
              <a:buNone/>
              <a:defRPr sz="4200" b="0" i="0" u="none" strike="noStrike" cap="none">
                <a:solidFill>
                  <a:schemeClr val="lt2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L="1828800" marR="0" lvl="3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ctrTitle"/>
          </p:nvPr>
        </p:nvSpPr>
        <p:spPr>
          <a:xfrm>
            <a:off x="265955" y="-1524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7200"/>
              <a:buFont typeface="Arial" panose="020B0604020202020204"/>
              <a:buNone/>
            </a:pPr>
            <a:r>
              <a:rPr lang="cs-CZ" dirty="0" err="1" smtClean="0">
                <a:solidFill>
                  <a:srgbClr val="86D1D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Snoezelen</a:t>
            </a:r>
            <a:r>
              <a:rPr lang="cs-CZ" dirty="0" smtClean="0">
                <a:solidFill>
                  <a:srgbClr val="86D1D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/>
            </a:r>
            <a:br>
              <a:rPr lang="cs-CZ" dirty="0" smtClean="0">
                <a:solidFill>
                  <a:srgbClr val="86D1D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cs-CZ" sz="2400" dirty="0" err="1" smtClean="0">
                <a:solidFill>
                  <a:srgbClr val="86D1D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využitie</a:t>
            </a:r>
            <a:r>
              <a:rPr lang="cs-CZ" sz="2400" dirty="0" smtClean="0">
                <a:solidFill>
                  <a:srgbClr val="86D1D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v </a:t>
            </a:r>
            <a:r>
              <a:rPr lang="cs-CZ" sz="2400" dirty="0" err="1" smtClean="0">
                <a:solidFill>
                  <a:srgbClr val="86D1D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špeciálnej</a:t>
            </a:r>
            <a:r>
              <a:rPr lang="cs-CZ" sz="2400" dirty="0" smtClean="0">
                <a:solidFill>
                  <a:srgbClr val="86D1D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škole</a:t>
            </a:r>
            <a:r>
              <a:rPr lang="cs-CZ" b="1" dirty="0">
                <a:solidFill>
                  <a:srgbClr val="86D1D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/>
            </a:r>
            <a:br>
              <a:rPr lang="cs-CZ" b="1" dirty="0">
                <a:solidFill>
                  <a:srgbClr val="86D1D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dirty="0">
              <a:solidFill>
                <a:srgbClr val="86D1D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48" name="Google Shape;148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682331" y="0"/>
            <a:ext cx="6361458" cy="4241800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  <p:pic>
        <p:nvPicPr>
          <p:cNvPr id="2" name="Obrázok 5" descr="https://eacea.ec.europa.eu/sites/eacea-site/files/logosbeneficaireserasmusleft_sk_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682239"/>
            <a:ext cx="2834640" cy="7194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263525" y="378904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indent="0" algn="ctr"/>
            <a:r>
              <a:rPr lang="en-US" sz="2000">
                <a:solidFill>
                  <a:schemeClr val="bg1"/>
                </a:solidFill>
                <a:latin typeface="Calibri" panose="020F0502020204030204" charset="0"/>
                <a:cs typeface="Times New Roman" panose="02020603050405020304" charset="0"/>
              </a:rPr>
              <a:t>Názov projektu: </a:t>
            </a:r>
            <a:r>
              <a:rPr lang="en-US" sz="2000" b="1">
                <a:solidFill>
                  <a:schemeClr val="bg1"/>
                </a:solidFill>
                <a:latin typeface="Calibri" panose="020F0502020204030204" charset="0"/>
                <a:cs typeface="Times New Roman" panose="02020603050405020304" charset="0"/>
              </a:rPr>
              <a:t>PODAJ MI RUKU</a:t>
            </a:r>
            <a:endParaRPr lang="en-US" sz="2000">
              <a:solidFill>
                <a:schemeClr val="bg1"/>
              </a:solidFill>
              <a:latin typeface="Calibri" panose="020F0502020204030204" charset="0"/>
              <a:cs typeface="Times New Roman" panose="02020603050405020304" charset="0"/>
            </a:endParaRPr>
          </a:p>
          <a:p>
            <a:pPr marL="0" indent="0" algn="ctr"/>
            <a:r>
              <a:rPr lang="en-US" sz="2000">
                <a:solidFill>
                  <a:schemeClr val="bg1"/>
                </a:solidFill>
                <a:latin typeface="Calibri" panose="020F0502020204030204" charset="0"/>
                <a:cs typeface="Times New Roman" panose="02020603050405020304" charset="0"/>
              </a:rPr>
              <a:t>Číslo projektu: 2020-1-SK01-KA229-078336_1</a:t>
            </a:r>
          </a:p>
        </p:txBody>
      </p:sp>
      <p:pic>
        <p:nvPicPr>
          <p:cNvPr id="17" name="Obrázok 1" descr="C:\Users\skola\Desktop\KALENDÁR\KALENDÁR 2022\LOGO ruky kopie.jpg"/>
          <p:cNvPicPr>
            <a:picLocks noChangeAspect="1"/>
          </p:cNvPicPr>
          <p:nvPr/>
        </p:nvPicPr>
        <p:blipFill>
          <a:blip r:embed="rId5"/>
          <a:srcRect l="9355" t="11259" r="9261" b="23828"/>
          <a:stretch>
            <a:fillRect/>
          </a:stretch>
        </p:blipFill>
        <p:spPr>
          <a:xfrm>
            <a:off x="1703705" y="4883150"/>
            <a:ext cx="2132330" cy="1201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142540"/>
            <a:ext cx="5308600" cy="353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590800" y="3322460"/>
            <a:ext cx="5435599" cy="362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198709" y="-101600"/>
            <a:ext cx="5675791" cy="378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59788" y="-12700"/>
            <a:ext cx="3307556" cy="58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71450" y="0"/>
            <a:ext cx="4400550" cy="58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508299" y="177800"/>
            <a:ext cx="3951489" cy="56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57616" y="228600"/>
            <a:ext cx="3286326" cy="5842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222103" y="0"/>
            <a:ext cx="4657725" cy="62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759200" y="127173"/>
            <a:ext cx="3211810" cy="5943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20649" y="152400"/>
            <a:ext cx="4726541" cy="630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 descr="https://lh3.googleusercontent.com/e_D63ckqvZ1LhPpEf1p1Rdtn6vnh6Bno9c0g7GjcCC2qQ4mwhR89GDBplGwMPuNSSRsRaGJI9SidRqLx2e0AOrmACVMOpVCbhjQ8DwCrba3rNKVgCQgavf6bJlMTVgYlSbkivk-PLOKWNwJqydVPCtkO812TujVB9pvnuuAwAR4ZCf4_81nIV655bR3pa9h6tWGw2UESLqFTHvg7siCeB85RBIw270CoImy9rALpckXkYdw42CByU8EB0s4L3rjKkQ0-dZMy_DpnYyM7_DvUo0aDHN_gpLla5wpthfkRdTMu2uXibCh78_Txw4qamcI08uodZcEXRh_lpuOPMB2tiEXmcQT8UuunoQh6Y28dP3WJpgW6_FoJv8ZwUPFrsR3yPSK05K8K9wfWDq2GHlaodF-V536kkRj5reNujonihat6XlEs1WSALsXG83SwJVJ6DLFRnOu1dbNBD4EKIFN3-JRv8SgWyn5mbeZHQ44FS1YNjEXv5chRavuaolek7Vx7Wg2QYWpD3s0jnaf4A9sbgGTOLtGFuPsSdd_3Qd51r99fm5TuywG8l8XC_3Hs372QLqyaXR1WhSNIq4Iz_MJ3rgmfNrSHEekulNxXE7jjGG5HcA1-MX16CRaSEYHm0KFZZsLk3vxxcFfLFvtwqAY-6lsLli1UF0ldJ1hoJ_XLE4slOhfnEZxyBTLjN5mFiwV1cx4L5GBfv9SPnwSYwEsn52sIfj-kh9SsXoDghIXr_qGbN3PVDa3t1f-fJsEMF1gJ8bZ0EnUQUCT505a4RbXtkXEot-KbQJa-NE96EM-Pd89mccu0PiLo53qSzKmQD7IbA-w2nbk9Hn1PxQLFGxKZ5vo0hctLx-bl6OFyjlNUgK4dfg=w455-h606-no?authuser=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460090" y="125744"/>
            <a:ext cx="4741310" cy="6328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039533"/>
            <a:ext cx="5727700" cy="3818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534025" y="-114300"/>
            <a:ext cx="6657975" cy="443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97505" y="271253"/>
            <a:ext cx="5912795" cy="371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152733" y="2757990"/>
            <a:ext cx="6039267" cy="3871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04799" y="156632"/>
            <a:ext cx="8013701" cy="5342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831666" y="0"/>
            <a:ext cx="4080933" cy="61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81544" y="0"/>
            <a:ext cx="6225832" cy="585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767080" y="3932555"/>
            <a:ext cx="1069911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2000">
                <a:solidFill>
                  <a:schemeClr val="bg1"/>
                </a:solidFill>
                <a:latin typeface="Times New Roman" panose="02020603050405020304" charset="0"/>
              </a:rPr>
              <a:t>Podpora Európskej komisie na výrobu tejto publikácie nepredstavuje súhlas s obsahom, ktorý odráža len názory autorov, a Komisia nemôže byť zodpovedná za prípadné použitie informácií, ktoré sú v nej obsiahnuté.</a:t>
            </a: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70" y="5516880"/>
            <a:ext cx="3056890" cy="108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ok 1" descr="C:\Users\skola\Desktop\KALENDÁR\KALENDÁR 2022\LOGO ruky kopie.jpg"/>
          <p:cNvPicPr>
            <a:picLocks noChangeAspect="1"/>
          </p:cNvPicPr>
          <p:nvPr/>
        </p:nvPicPr>
        <p:blipFill>
          <a:blip r:embed="rId4"/>
          <a:srcRect l="9355" t="11259" r="9261" b="23828"/>
          <a:stretch>
            <a:fillRect/>
          </a:stretch>
        </p:blipFill>
        <p:spPr>
          <a:xfrm>
            <a:off x="8976360" y="5229225"/>
            <a:ext cx="2144395" cy="1208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/>
          <p:nvPr/>
        </p:nvSpPr>
        <p:spPr>
          <a:xfrm>
            <a:off x="561109" y="374072"/>
            <a:ext cx="110974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0" i="0" u="none" strike="noStrike" cap="none">
                <a:solidFill>
                  <a:srgbClr val="86D1D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Výraz „SNOEZELEN“</a:t>
            </a:r>
            <a:endParaRPr sz="3600" b="1" i="0">
              <a:solidFill>
                <a:srgbClr val="86D1D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508000" y="1447800"/>
            <a:ext cx="11150600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400"/>
              <a:buFont typeface="Noto Sans Symbols"/>
              <a:buChar char="⮚"/>
            </a:pPr>
            <a:r>
              <a:rPr lang="cs-CZ" sz="2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Snoezelen, vznikl na podkladě teorie dvou amerických psychologů Clelanda a Clarka (1966), založili „Sensory cafeteria“ (smyslová sebeobsluha). Cílem byla podpora a rozvoj komunikačních schopností a změna chování díky smyslovým podnětům.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400"/>
              <a:buFont typeface="Noto Sans Symbols"/>
              <a:buChar char="⮚"/>
            </a:pPr>
            <a:r>
              <a:rPr lang="cs-CZ" sz="2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Výraz Snoezelen vznikl z kombinace dvou holandských slov „snuffelen“ a „doezelen“, která můžeme do českého jazyka přeložit jako : cítit (ve smyslu čichových vjemů) a dřímat nebo také pospávat, pobývat a relaxovat.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400"/>
              <a:buFont typeface="Noto Sans Symbols"/>
              <a:buChar char="⮚"/>
            </a:pPr>
            <a:r>
              <a:rPr lang="cs-CZ" sz="2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Nizozemí – pan Verheul a Hulsegge, postavili „senzomotorický stan“, rozvoj smyslových vjemů pro lidi s těžkým postižením. Důležitost byla v navazování kontaktu s osobami s těžkým postižením.  Pod jejich vedením vzniklo „Centrum Snoezelenu“ s mnoha místnostmi.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400"/>
              <a:buFont typeface="Noto Sans Symbols"/>
              <a:buChar char="⮚"/>
            </a:pPr>
            <a:r>
              <a:rPr lang="cs-CZ" sz="2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 svého vzniku zažila mnoho proměn.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400"/>
              <a:buFont typeface="Noto Sans Symbols"/>
              <a:buChar char="⮚"/>
            </a:pPr>
            <a:r>
              <a:rPr lang="cs-CZ" sz="2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Mezinárodní  spolupráce asociace sdružující odborníky ISNA – MSE International Snoezelen Asociation – Multi Sensory Enviroment</a:t>
            </a:r>
            <a:endParaRPr sz="2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>
            <a:spLocks noGrp="1"/>
          </p:cNvSpPr>
          <p:nvPr>
            <p:ph type="title"/>
          </p:nvPr>
        </p:nvSpPr>
        <p:spPr>
          <a:xfrm>
            <a:off x="328611" y="254000"/>
            <a:ext cx="2922589" cy="1055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1E9EC"/>
              </a:buClr>
              <a:buSzPts val="4200"/>
              <a:buFont typeface="Arial" panose="020B0604020202020204"/>
              <a:buNone/>
            </a:pPr>
            <a:r>
              <a:rPr lang="cs-CZ">
                <a:solidFill>
                  <a:srgbClr val="C1E9E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Snoezelen</a:t>
            </a:r>
            <a:r>
              <a:rPr lang="cs-CZ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" name="Google Shape;160;p21"/>
          <p:cNvSpPr txBox="1">
            <a:spLocks noGrp="1"/>
          </p:cNvSpPr>
          <p:nvPr>
            <p:ph type="body" idx="1"/>
          </p:nvPr>
        </p:nvSpPr>
        <p:spPr>
          <a:xfrm>
            <a:off x="328611" y="1432383"/>
            <a:ext cx="9519022" cy="4817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000"/>
              <a:buFont typeface="Noto Sans Symbols"/>
              <a:buChar char="⮚"/>
            </a:pPr>
            <a:r>
              <a:rPr lang="cs-CZ" sz="2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Je terapeutický, vědecký koncept na pomezí speciální pedagogiky a psychologie.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EC5453"/>
              </a:buClr>
              <a:buSzPts val="2000"/>
              <a:buFont typeface="Noto Sans Symbols"/>
              <a:buChar char="⮚"/>
            </a:pPr>
            <a:r>
              <a:rPr lang="cs-CZ" sz="2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Snoezelen je multifunkční metoda, která se realizuje v obzvláště příjemném a upraveném prostředí pomocí světelných a zvukových prvků, vůní a hudby, přičemž jejím cílem je vyvolání smyslových pocitů. 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EC5453"/>
              </a:buClr>
              <a:buSzPts val="2000"/>
              <a:buFont typeface="Noto Sans Symbols"/>
              <a:buChar char="⮚"/>
            </a:pPr>
            <a:r>
              <a:rPr lang="cs-CZ" sz="2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 metodou Snoezelen pracují odborníci z různých profesí, zejména léčební a speciální pedagogové, psychologové a psychoterapeuti, rehabilitační pracovníci, fyzioterapeuti a vychovatelé.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5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lvl="0" indent="-21590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5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>
            <a:spLocks noGrp="1"/>
          </p:cNvSpPr>
          <p:nvPr>
            <p:ph type="body" idx="1"/>
          </p:nvPr>
        </p:nvSpPr>
        <p:spPr>
          <a:xfrm>
            <a:off x="519112" y="4273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000"/>
              <a:buFont typeface="Noto Sans Symbols"/>
              <a:buChar char="⮚"/>
            </a:pPr>
            <a:r>
              <a:rPr lang="cs-CZ" sz="2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Je určena zejména pro osoby s vývojovými poruchami, s mentálním, tělesným nebo vícenásobným postižením, s poruchou autistického spektra, poruchami chování a učení, s psychickými poruchami, traumatickým poraněním mozku, pro osoby s demencí a pro chronicky nemocné pacienty.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EC5453"/>
              </a:buClr>
              <a:buSzPts val="2000"/>
              <a:buFont typeface="Noto Sans Symbols"/>
              <a:buChar char="⮚"/>
            </a:pPr>
            <a:r>
              <a:rPr lang="cs-CZ" sz="2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Snoezelen je využíván v mnoha zařízeních, jako jsou speciální mateřské a      základní školy, integrační centra, domovy sociálních služeb, rehabilitační centra, denní stacionáře, hospice a jiné. </a:t>
            </a:r>
            <a:endParaRPr sz="25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EC5453"/>
              </a:buClr>
              <a:buSzPts val="2000"/>
              <a:buFont typeface="Noto Sans Symbols"/>
              <a:buChar char="⮚"/>
            </a:pPr>
            <a:r>
              <a:rPr lang="cs-CZ" sz="2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 metodou Snoezelen pracují odborníci z různých profesí, zejména léčební a speciální pedagogové, psychologové a psychoterapeuti, rehabilitační pracovníci, fyzioterapeuti a vychovatelé.</a:t>
            </a:r>
          </a:p>
          <a:p>
            <a:pPr marL="342900" lvl="0" indent="-215900" algn="l" rtl="0"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None/>
            </a:pPr>
            <a:endParaRPr sz="25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lvl="0" indent="-21590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/>
          <p:nvPr/>
        </p:nvSpPr>
        <p:spPr>
          <a:xfrm>
            <a:off x="977900" y="623456"/>
            <a:ext cx="11470409" cy="4939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0" i="0">
                <a:solidFill>
                  <a:srgbClr val="B7CDD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cs-CZ" sz="4000" b="0" i="0">
                <a:solidFill>
                  <a:srgbClr val="B7CDD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můžeme pracovat ve 3 rovinách:</a:t>
            </a:r>
            <a:endParaRPr sz="4000" b="1" i="0">
              <a:solidFill>
                <a:srgbClr val="B7CDD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  </a:t>
            </a:r>
            <a:r>
              <a:rPr lang="cs-CZ" sz="2500" b="1" i="0">
                <a:solidFill>
                  <a:srgbClr val="EC54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volnočasová</a:t>
            </a:r>
            <a:r>
              <a:rPr lang="cs-CZ" sz="2500" b="0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 (cílem je nový smyslový zážitek vymykající se běžně dostupnému vnímání, relaxace)</a:t>
            </a:r>
            <a:br>
              <a:rPr lang="cs-CZ" sz="2500" b="0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cs-CZ" sz="2500" b="1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cs-CZ" sz="2500" b="1" i="0">
                <a:solidFill>
                  <a:srgbClr val="EC54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pedagogická intervence</a:t>
            </a:r>
            <a:r>
              <a:rPr lang="cs-CZ" sz="2500" b="1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 </a:t>
            </a:r>
            <a:r>
              <a:rPr lang="cs-CZ" sz="2500" b="0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(cílem je rozvoj či zachování dovedností klienta)</a:t>
            </a:r>
            <a:br>
              <a:rPr lang="cs-CZ" sz="2500" b="0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cs-CZ" sz="2500" b="1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  </a:t>
            </a:r>
            <a:r>
              <a:rPr lang="cs-CZ" sz="2500" b="1" i="0">
                <a:solidFill>
                  <a:srgbClr val="EC54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terapeutická </a:t>
            </a:r>
            <a:r>
              <a:rPr lang="cs-CZ" sz="2500" b="0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(cílem je zlepšení zdravotního stavu klienta)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500"/>
              <a:buFont typeface="Noto Sans Symbols"/>
              <a:buChar char="⮚"/>
            </a:pPr>
            <a:r>
              <a:rPr lang="cs-CZ" sz="2500" b="0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Musí obsahovat cíl – předem naplánovaný, systematický, jasný.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500"/>
              <a:buFont typeface="Noto Sans Symbols"/>
              <a:buChar char="⮚"/>
            </a:pPr>
            <a:r>
              <a:rPr lang="cs-CZ" sz="25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Musí být založen na komplexní diagnostice klienta uživatele.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500"/>
              <a:buFont typeface="Noto Sans Symbols"/>
              <a:buChar char="⮚"/>
            </a:pPr>
            <a:r>
              <a:rPr lang="cs-CZ" sz="2500" b="0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Pobyt musí být průběžně hodnocen, musí vést k sledovanému závěru.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500"/>
              <a:buFont typeface="Noto Sans Symbols"/>
              <a:buChar char="⮚"/>
            </a:pPr>
            <a:r>
              <a:rPr lang="cs-CZ" sz="25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Musí následovat zpětná vazba, zjištění efektivity.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500"/>
              <a:buFont typeface="Noto Sans Symbols"/>
              <a:buChar char="⮚"/>
            </a:pPr>
            <a:r>
              <a:rPr lang="cs-CZ" sz="2500" b="0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Stanovení cíle vždy záleží na možnostech dítěte, průvodce/terapeuta a prostředí</a:t>
            </a:r>
            <a:endParaRPr sz="2500" b="0" i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1E9EC"/>
              </a:buClr>
              <a:buSzPts val="4000"/>
              <a:buFont typeface="Arial" panose="020B0604020202020204"/>
              <a:buNone/>
            </a:pPr>
            <a:r>
              <a:rPr lang="cs-CZ" sz="4000">
                <a:solidFill>
                  <a:srgbClr val="C1E9E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Možnosti doplnění metody Snoezelen</a:t>
            </a:r>
            <a:endParaRPr sz="4000">
              <a:solidFill>
                <a:srgbClr val="C1E9EC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" name="Google Shape;176;p24"/>
          <p:cNvSpPr txBox="1">
            <a:spLocks noGrp="1"/>
          </p:cNvSpPr>
          <p:nvPr>
            <p:ph type="body" idx="1"/>
          </p:nvPr>
        </p:nvSpPr>
        <p:spPr>
          <a:xfrm>
            <a:off x="875201" y="1152983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000"/>
              <a:buFont typeface="Noto Sans Symbols"/>
              <a:buChar char="⮚"/>
            </a:pPr>
            <a:r>
              <a:rPr lang="cs-CZ" sz="2500">
                <a:solidFill>
                  <a:srgbClr val="EC54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Muzikoterapie</a:t>
            </a:r>
            <a:r>
              <a:rPr lang="cs-CZ" sz="2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zpěv, hra na nástroje, poslech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EC5453"/>
              </a:buClr>
              <a:buSzPts val="2000"/>
              <a:buFont typeface="Noto Sans Symbols"/>
              <a:buChar char="⮚"/>
            </a:pPr>
            <a:r>
              <a:rPr lang="cs-CZ" sz="2500">
                <a:solidFill>
                  <a:srgbClr val="EC54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Dramaterapie</a:t>
            </a:r>
            <a:r>
              <a:rPr lang="cs-CZ" sz="2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 řešení sociálních vztahů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EC5453"/>
              </a:buClr>
              <a:buSzPts val="2000"/>
              <a:buFont typeface="Noto Sans Symbols"/>
              <a:buChar char="⮚"/>
            </a:pPr>
            <a:r>
              <a:rPr lang="cs-CZ" sz="2500">
                <a:solidFill>
                  <a:srgbClr val="EC54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Terapie loutkou </a:t>
            </a:r>
            <a:r>
              <a:rPr lang="cs-CZ" sz="2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psychiatrické problémy dětí, představa další malé bytosti vyvolává u dítěte pocit bezpečí a větší důvěry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EC5453"/>
              </a:buClr>
              <a:buSzPts val="2000"/>
              <a:buFont typeface="Noto Sans Symbols"/>
              <a:buChar char="⮚"/>
            </a:pPr>
            <a:r>
              <a:rPr lang="cs-CZ" sz="2500">
                <a:solidFill>
                  <a:srgbClr val="EC54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Biblioterapie </a:t>
            </a:r>
            <a:r>
              <a:rPr lang="cs-CZ" sz="2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jen si tak číst…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EC5453"/>
              </a:buClr>
              <a:buSzPts val="2000"/>
              <a:buFont typeface="Noto Sans Symbols"/>
              <a:buChar char="⮚"/>
            </a:pPr>
            <a:r>
              <a:rPr lang="cs-CZ" sz="2500">
                <a:solidFill>
                  <a:srgbClr val="EC54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Aromaterapie, Ergoterapie </a:t>
            </a:r>
            <a:r>
              <a:rPr lang="cs-CZ" sz="2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tvůrčí činnost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EC5453"/>
              </a:buClr>
              <a:buSzPts val="2000"/>
              <a:buFont typeface="Noto Sans Symbols"/>
              <a:buChar char="⮚"/>
            </a:pPr>
            <a:r>
              <a:rPr lang="cs-CZ" sz="2500">
                <a:solidFill>
                  <a:srgbClr val="EC54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Animoterapie</a:t>
            </a:r>
            <a:r>
              <a:rPr lang="cs-CZ" sz="2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– blízkost zvířat</a:t>
            </a:r>
          </a:p>
          <a:p>
            <a:pPr marL="342900" lvl="0" indent="-215900" algn="l" rtl="0">
              <a:spcBef>
                <a:spcPts val="1000"/>
              </a:spcBef>
              <a:spcAft>
                <a:spcPts val="0"/>
              </a:spcAft>
              <a:buClr>
                <a:srgbClr val="EC5453"/>
              </a:buClr>
              <a:buSzPts val="2000"/>
              <a:buFont typeface="Noto Sans Symbols"/>
              <a:buNone/>
            </a:pPr>
            <a:endParaRPr sz="25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EC5453"/>
              </a:buClr>
              <a:buSzPts val="2000"/>
              <a:buFont typeface="Noto Sans Symbols"/>
              <a:buChar char="⮚"/>
            </a:pPr>
            <a:r>
              <a:rPr lang="cs-CZ" sz="2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Využití alternativních terapeutických metod: 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EC5453"/>
              </a:buClr>
              <a:buSzPts val="2000"/>
              <a:buFont typeface="Noto Sans Symbols"/>
              <a:buChar char="⮚"/>
            </a:pPr>
            <a:r>
              <a:rPr lang="cs-CZ" sz="2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Metody podpůrné: koncept bazální stimulace</a:t>
            </a:r>
          </a:p>
          <a:p>
            <a:pPr marL="342900" lvl="0" indent="-215900" algn="l" rtl="0"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None/>
            </a:pPr>
            <a:endParaRPr sz="25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body" idx="1"/>
          </p:nvPr>
        </p:nvSpPr>
        <p:spPr>
          <a:xfrm>
            <a:off x="252412" y="4527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80"/>
              <a:buNone/>
            </a:pPr>
            <a:r>
              <a:rPr lang="cs-CZ" sz="3600">
                <a:solidFill>
                  <a:srgbClr val="86D1D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Využití alternativních terapeutických metod</a:t>
            </a:r>
            <a:endParaRPr sz="3600">
              <a:solidFill>
                <a:srgbClr val="86D1D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EC5453"/>
              </a:buClr>
              <a:buSzPts val="1600"/>
              <a:buFont typeface="Noto Sans Symbols"/>
              <a:buChar char="⮚"/>
            </a:pPr>
            <a:r>
              <a:rPr lang="cs-CZ">
                <a:solidFill>
                  <a:srgbClr val="EC54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Metody podpůrné</a:t>
            </a:r>
            <a:r>
              <a:rPr lang="cs-CZ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koncept bazální stimulace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EC5453"/>
              </a:buClr>
              <a:buSzPts val="1600"/>
              <a:buFont typeface="Noto Sans Symbols"/>
              <a:buChar char="⮚"/>
            </a:pPr>
            <a:r>
              <a:rPr lang="cs-CZ">
                <a:solidFill>
                  <a:srgbClr val="EC54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Metody facilitační </a:t>
            </a:r>
            <a:r>
              <a:rPr lang="cs-CZ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(usnadňující) a rehabilitačně masážní – Bobathova metoda, míčkování, Vojtova metoda…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600"/>
              <a:buNone/>
            </a:pPr>
            <a:r>
              <a:rPr lang="cs-CZ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/>
            </a:r>
            <a:br>
              <a:rPr lang="cs-CZ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cs-CZ">
                <a:solidFill>
                  <a:srgbClr val="EC54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Bílý pokoj </a:t>
            </a:r>
            <a:r>
              <a:rPr lang="cs-CZ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neutrální pokoj, který lze měnit</a:t>
            </a:r>
            <a:br>
              <a:rPr lang="cs-CZ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cs-CZ">
                <a:solidFill>
                  <a:srgbClr val="EC54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Šedý pokoj </a:t>
            </a:r>
            <a:r>
              <a:rPr lang="cs-CZ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slouží k redukci podnětů z prostředí, je zvukotěsný</a:t>
            </a:r>
            <a:br>
              <a:rPr lang="cs-CZ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cs-CZ">
                <a:solidFill>
                  <a:srgbClr val="EC54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Tmavý pokoj </a:t>
            </a:r>
            <a:r>
              <a:rPr lang="cs-CZ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– maximální vizuální stimulace</a:t>
            </a:r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cs-CZ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/>
          <p:nvPr/>
        </p:nvSpPr>
        <p:spPr>
          <a:xfrm>
            <a:off x="602673" y="540327"/>
            <a:ext cx="9434945" cy="3339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0" i="0">
                <a:solidFill>
                  <a:srgbClr val="94B6C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snoezelen má vliv především na tyto oblasti:</a:t>
            </a:r>
            <a:endParaRPr sz="3600" b="1" i="0">
              <a:solidFill>
                <a:srgbClr val="94B6C5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400"/>
              <a:buFont typeface="Noto Sans Symbols"/>
              <a:buChar char="⮚"/>
            </a:pPr>
            <a:r>
              <a:rPr lang="cs-CZ" sz="2400" b="1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 </a:t>
            </a:r>
            <a:r>
              <a:rPr lang="cs-CZ" sz="2500" b="0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rozvoj vnímání, emocionality, poznávání, komunikace a motoriky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500"/>
              <a:buFont typeface="Noto Sans Symbols"/>
              <a:buChar char="⮚"/>
            </a:pPr>
            <a:r>
              <a:rPr lang="cs-CZ" sz="2500" b="0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rozvoj seberegulace a harmonizace osobnosti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500"/>
              <a:buFont typeface="Noto Sans Symbols"/>
              <a:buChar char="⮚"/>
            </a:pPr>
            <a:r>
              <a:rPr lang="cs-CZ" sz="2500" b="0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změny v pozornosti a koncentraci dítěte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500"/>
              <a:buFont typeface="Noto Sans Symbols"/>
              <a:buChar char="⮚"/>
            </a:pPr>
            <a:r>
              <a:rPr lang="cs-CZ" sz="2500" b="0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pokles agresivního a autoagresivního chování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500"/>
              <a:buFont typeface="Noto Sans Symbols"/>
              <a:buChar char="⮚"/>
            </a:pPr>
            <a:r>
              <a:rPr lang="cs-CZ" sz="2500" b="0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posilování rovnováhy mezi uvolněním a aktivací jedince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C5453"/>
              </a:buClr>
              <a:buSzPts val="2500"/>
              <a:buFont typeface="Noto Sans Symbols"/>
              <a:buChar char="⮚"/>
            </a:pPr>
            <a:r>
              <a:rPr lang="cs-CZ" sz="2500" b="0" i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pozitivní socializace a integrace v sociálních strukturách</a:t>
            </a:r>
            <a:endParaRPr sz="2500" b="0" i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7" descr="Snoezelen foto holčička se dotýka světélkujícího sloupu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88900"/>
            <a:ext cx="4600325" cy="304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 descr="KLIENTI DOMOVA pro osoby se zdravotním postižením Milíře tráví v relaxační místnosti čas rádi.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708900" y="0"/>
            <a:ext cx="4378324" cy="3287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 descr="https://www.atc.life/wp-content/uploads/2018/12/Snoezelen-foto.jpg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157238" y="2950738"/>
            <a:ext cx="3907262" cy="3907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473</Words>
  <Application>Microsoft Office PowerPoint</Application>
  <PresentationFormat>Širokouhlá</PresentationFormat>
  <Paragraphs>46</Paragraphs>
  <Slides>18</Slides>
  <Notes>18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4" baseType="lpstr">
      <vt:lpstr>Noto Sans Symbols</vt:lpstr>
      <vt:lpstr>Arial</vt:lpstr>
      <vt:lpstr>Century Gothic</vt:lpstr>
      <vt:lpstr>Calibri</vt:lpstr>
      <vt:lpstr>Times New Roman</vt:lpstr>
      <vt:lpstr>Ion</vt:lpstr>
      <vt:lpstr>Snoezelen využitie v špeciálnej škole </vt:lpstr>
      <vt:lpstr>Prezentácia programu PowerPoint</vt:lpstr>
      <vt:lpstr>Snoezelen </vt:lpstr>
      <vt:lpstr>Prezentácia programu PowerPoint</vt:lpstr>
      <vt:lpstr>Prezentácia programu PowerPoint</vt:lpstr>
      <vt:lpstr>Možnosti doplnění metody Snoezelen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Snoezelen </dc:title>
  <dc:creator/>
  <cp:lastModifiedBy>skola2</cp:lastModifiedBy>
  <cp:revision>4</cp:revision>
  <dcterms:created xsi:type="dcterms:W3CDTF">2022-10-19T07:33:46Z</dcterms:created>
  <dcterms:modified xsi:type="dcterms:W3CDTF">2022-10-20T09:21:45Z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778D60A3752C4C6285B9C9078C19D954</vt:lpwstr>
  </property>
  <property fmtid="{D5CDD505-2E9C-101B-9397-08002B2CF9AE}" pid="3" name="KSOProductBuildVer">
    <vt:lpwstr>1033-11.2.0.11341</vt:lpwstr>
  </property>
</Properties>
</file>