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63" r:id="rId6"/>
    <p:sldId id="264" r:id="rId7"/>
    <p:sldId id="270" r:id="rId8"/>
    <p:sldId id="268" r:id="rId9"/>
    <p:sldId id="276" r:id="rId10"/>
    <p:sldId id="277" r:id="rId11"/>
    <p:sldId id="269" r:id="rId12"/>
    <p:sldId id="275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579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382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991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697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138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024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20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63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72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53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57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CA2E-83B6-4786-9AF9-D6A8EC61DCA9}" type="datetimeFigureOut">
              <a:rPr lang="sk-SK" smtClean="0"/>
              <a:t>11. 3. 2020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CC96-2903-434E-972C-596D254B772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930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sba.sk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Ako si vybrať povolanie</a:t>
            </a:r>
          </a:p>
        </p:txBody>
      </p:sp>
    </p:spTree>
    <p:extLst>
      <p:ext uri="{BB962C8B-B14F-4D97-AF65-F5344CB8AC3E}">
        <p14:creationId xmlns:p14="http://schemas.microsoft.com/office/powerpoint/2010/main" val="123808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50913" y="82708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k-SK" altLang="sk-SK" sz="32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3213" y="5667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k-SK" altLang="sk-SK" sz="240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17525" y="593725"/>
            <a:ext cx="7000634" cy="51706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sz="2400" b="1" i="1" dirty="0"/>
              <a:t>Informácie o možnosti štúdia na SŠ </a:t>
            </a:r>
          </a:p>
          <a:p>
            <a:pPr eaLnBrk="1" hangingPunct="1">
              <a:defRPr/>
            </a:pPr>
            <a:r>
              <a:rPr lang="sk-SK" sz="2400" b="1" i="1" dirty="0"/>
              <a:t>a kritéria prijatia na školy možno získať:</a:t>
            </a:r>
            <a:r>
              <a:rPr lang="sk-SK" b="1" i="1" dirty="0"/>
              <a:t>   </a:t>
            </a:r>
          </a:p>
          <a:p>
            <a:pPr eaLnBrk="1" hangingPunct="1">
              <a:defRPr/>
            </a:pPr>
            <a:r>
              <a:rPr lang="sk-SK" b="1" dirty="0"/>
              <a:t>                         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sk-SK" sz="2400" dirty="0"/>
              <a:t>na stránke ZŠ (výchovný poradca)</a:t>
            </a:r>
          </a:p>
          <a:p>
            <a:pPr eaLnBrk="1" hangingPunct="1">
              <a:defRPr/>
            </a:pPr>
            <a:endParaRPr lang="sk-SK" sz="2400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sk-SK" sz="2400" dirty="0"/>
              <a:t>nástenka VP v škole</a:t>
            </a:r>
          </a:p>
          <a:p>
            <a:pPr eaLnBrk="1" hangingPunct="1">
              <a:defRPr/>
            </a:pPr>
            <a:endParaRPr lang="sk-SK" sz="2400" dirty="0"/>
          </a:p>
          <a:p>
            <a:pPr eaLnBrk="1" hangingPunct="1">
              <a:defRPr/>
            </a:pPr>
            <a:r>
              <a:rPr lang="sk-SK" sz="2400" dirty="0"/>
              <a:t>-   </a:t>
            </a:r>
            <a:r>
              <a:rPr lang="sk-SK" sz="2400" dirty="0" err="1">
                <a:hlinkClick r:id="rId2"/>
              </a:rPr>
              <a:t>www.svsba.sk</a:t>
            </a:r>
            <a:endParaRPr lang="sk-SK" sz="2400" dirty="0"/>
          </a:p>
          <a:p>
            <a:pPr eaLnBrk="1" hangingPunct="1">
              <a:defRPr/>
            </a:pPr>
            <a:r>
              <a:rPr lang="sk-SK" sz="2400" dirty="0"/>
              <a:t>                                          </a:t>
            </a:r>
          </a:p>
          <a:p>
            <a:pPr eaLnBrk="1" hangingPunct="1">
              <a:buFontTx/>
              <a:buChar char="-"/>
              <a:defRPr/>
            </a:pPr>
            <a:r>
              <a:rPr lang="sk-SK" sz="2400" dirty="0"/>
              <a:t>   priamo na vyhliadnutej SŠ</a:t>
            </a:r>
          </a:p>
          <a:p>
            <a:pPr eaLnBrk="1" hangingPunct="1">
              <a:buFontTx/>
              <a:buChar char="-"/>
              <a:defRPr/>
            </a:pPr>
            <a:endParaRPr lang="sk-SK" sz="2400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sk-SK" sz="2400" dirty="0"/>
              <a:t>počas „Dňa otvorených dverí“ na konkrétnej SŠ</a:t>
            </a:r>
          </a:p>
          <a:p>
            <a:pPr marL="342900" indent="-342900" eaLnBrk="1" hangingPunct="1">
              <a:buFontTx/>
              <a:buChar char="-"/>
              <a:defRPr/>
            </a:pPr>
            <a:endParaRPr lang="sk-SK" sz="2400" dirty="0"/>
          </a:p>
          <a:p>
            <a:pPr marL="342900" indent="-342900" eaLnBrk="1" hangingPunct="1">
              <a:buFontTx/>
              <a:buChar char="-"/>
              <a:defRPr/>
            </a:pPr>
            <a:r>
              <a:rPr lang="sk-SK" sz="2400" dirty="0"/>
              <a:t>počas besedy so zástupcami SŠ na ZŠ</a:t>
            </a:r>
          </a:p>
        </p:txBody>
      </p:sp>
    </p:spTree>
    <p:extLst>
      <p:ext uri="{BB962C8B-B14F-4D97-AF65-F5344CB8AC3E}">
        <p14:creationId xmlns:p14="http://schemas.microsoft.com/office/powerpoint/2010/main" val="3608328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obsahu 6" descr="trh prác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79512" y="260648"/>
            <a:ext cx="6403408" cy="3571900"/>
          </a:xfrm>
        </p:spPr>
      </p:pic>
      <p:pic>
        <p:nvPicPr>
          <p:cNvPr id="8" name="Zástupný symbol obsahu 7" descr="trh práce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779912" y="3858999"/>
            <a:ext cx="5328173" cy="2999001"/>
          </a:xfrm>
        </p:spPr>
      </p:pic>
    </p:spTree>
    <p:extLst>
      <p:ext uri="{BB962C8B-B14F-4D97-AF65-F5344CB8AC3E}">
        <p14:creationId xmlns:p14="http://schemas.microsoft.com/office/powerpoint/2010/main" val="393839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827584" y="2060848"/>
            <a:ext cx="7287572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Aktivita na hodinu pre žiakov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Použité z:</a:t>
            </a: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PaedDr. Vladislav ARTIM</a:t>
            </a:r>
          </a:p>
          <a:p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Príprava žiakov pre trh práce –</a:t>
            </a:r>
            <a:r>
              <a:rPr lang="sk-SK" sz="1400" dirty="0" err="1">
                <a:latin typeface="Arial" panose="020B0604020202020204" pitchFamily="34" charset="0"/>
                <a:cs typeface="Arial" panose="020B0604020202020204" pitchFamily="34" charset="0"/>
              </a:rPr>
              <a:t>kariérové</a:t>
            </a:r>
            <a:r>
              <a:rPr lang="sk-SK" sz="1400" dirty="0">
                <a:latin typeface="Arial" panose="020B0604020202020204" pitchFamily="34" charset="0"/>
                <a:cs typeface="Arial" panose="020B0604020202020204" pitchFamily="34" charset="0"/>
              </a:rPr>
              <a:t> poradenstvo v školách a školských zariadeniach </a:t>
            </a:r>
          </a:p>
          <a:p>
            <a:endParaRPr lang="sk-SK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100" dirty="0">
                <a:latin typeface="Arial" panose="020B0604020202020204" pitchFamily="34" charset="0"/>
                <a:cs typeface="Arial" panose="020B0604020202020204" pitchFamily="34" charset="0"/>
              </a:rPr>
              <a:t>CENTRUM PEDAGOGICKO-PSYCHOLOGICKÉHO PORADENSTVA  A PREVENCIE SVIDNÍK</a:t>
            </a:r>
          </a:p>
        </p:txBody>
      </p:sp>
    </p:spTree>
    <p:extLst>
      <p:ext uri="{BB962C8B-B14F-4D97-AF65-F5344CB8AC3E}">
        <p14:creationId xmlns:p14="http://schemas.microsoft.com/office/powerpoint/2010/main" val="108646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663" y="0"/>
            <a:ext cx="4548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4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0" r="2631"/>
          <a:stretch/>
        </p:blipFill>
        <p:spPr>
          <a:xfrm>
            <a:off x="1911766" y="116632"/>
            <a:ext cx="5180514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1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04" y="0"/>
            <a:ext cx="48151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18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065" y="0"/>
            <a:ext cx="49198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9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23528" y="620688"/>
            <a:ext cx="8219256" cy="995002"/>
          </a:xfrm>
        </p:spPr>
        <p:txBody>
          <a:bodyPr>
            <a:noAutofit/>
          </a:bodyPr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Voľba povolania nie je len o tom, čím chcem byť, ale najmä o tom, ako chcem byť užitočný.</a:t>
            </a:r>
          </a:p>
        </p:txBody>
      </p:sp>
      <p:pic>
        <p:nvPicPr>
          <p:cNvPr id="7" name="Zástupný symbol obsahu 6" descr="čím budem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763688" y="1988840"/>
            <a:ext cx="5688632" cy="3987923"/>
          </a:xfrm>
        </p:spPr>
      </p:pic>
    </p:spTree>
    <p:extLst>
      <p:ext uri="{BB962C8B-B14F-4D97-AF65-F5344CB8AC3E}">
        <p14:creationId xmlns:p14="http://schemas.microsoft.com/office/powerpoint/2010/main" val="310889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404664"/>
            <a:ext cx="74206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Napíšte na papier, ktoré povolania ste chceli</a:t>
            </a:r>
          </a:p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v minulosti vykonávať!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Zostavte rebríček najatraktívnejších povolaní!</a:t>
            </a:r>
          </a:p>
        </p:txBody>
      </p:sp>
      <p:sp>
        <p:nvSpPr>
          <p:cNvPr id="5" name="Ovál 4"/>
          <p:cNvSpPr/>
          <p:nvPr/>
        </p:nvSpPr>
        <p:spPr>
          <a:xfrm>
            <a:off x="3419872" y="3691880"/>
            <a:ext cx="2232248" cy="117728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povolanie</a:t>
            </a:r>
          </a:p>
        </p:txBody>
      </p:sp>
      <p:cxnSp>
        <p:nvCxnSpPr>
          <p:cNvPr id="7" name="Rovná spojovacia šípka 6"/>
          <p:cNvCxnSpPr/>
          <p:nvPr/>
        </p:nvCxnSpPr>
        <p:spPr>
          <a:xfrm flipV="1">
            <a:off x="4716016" y="2852936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5652120" y="3176972"/>
            <a:ext cx="720080" cy="514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5868144" y="428052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5508104" y="4869160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4716016" y="494116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H="1">
            <a:off x="3295292" y="4977827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 flipV="1">
            <a:off x="1800494" y="4136504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 flipH="1" flipV="1">
            <a:off x="2248307" y="2971160"/>
            <a:ext cx="1335017" cy="73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179512" y="5893821"/>
            <a:ext cx="8222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povolanie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– činnosť, na ktorú sa človek pripravuje štúdiom</a:t>
            </a:r>
          </a:p>
          <a:p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zamestnanie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– práca za mzdu alebo odmenu</a:t>
            </a:r>
          </a:p>
        </p:txBody>
      </p:sp>
    </p:spTree>
    <p:extLst>
      <p:ext uri="{BB962C8B-B14F-4D97-AF65-F5344CB8AC3E}">
        <p14:creationId xmlns:p14="http://schemas.microsoft.com/office/powerpoint/2010/main" val="291660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povol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380" y="1643050"/>
            <a:ext cx="7856168" cy="435771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Rôzne povolania</a:t>
            </a:r>
          </a:p>
        </p:txBody>
      </p:sp>
    </p:spTree>
    <p:extLst>
      <p:ext uri="{BB962C8B-B14F-4D97-AF65-F5344CB8AC3E}">
        <p14:creationId xmlns:p14="http://schemas.microsoft.com/office/powerpoint/2010/main" val="31351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52400" y="152400"/>
            <a:ext cx="8807450" cy="5295900"/>
            <a:chOff x="4668" y="3127"/>
            <a:chExt cx="7205" cy="4352"/>
          </a:xfrm>
        </p:grpSpPr>
        <p:sp>
          <p:nvSpPr>
            <p:cNvPr id="6" name="AutoShape 2"/>
            <p:cNvSpPr>
              <a:spLocks noChangeAspect="1" noChangeArrowheads="1" noTextEdit="1"/>
            </p:cNvSpPr>
            <p:nvPr/>
          </p:nvSpPr>
          <p:spPr bwMode="auto">
            <a:xfrm>
              <a:off x="4668" y="3127"/>
              <a:ext cx="7205" cy="4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67" y="764704"/>
            <a:ext cx="3075341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3129" y="4653136"/>
            <a:ext cx="2630488" cy="2090737"/>
          </a:xfrm>
          <a:prstGeom prst="wedgeEllipseCallout">
            <a:avLst>
              <a:gd name="adj1" fmla="val 66820"/>
              <a:gd name="adj2" fmla="val -4999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Čo sa mi darí?</a:t>
            </a: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513512" y="4653136"/>
            <a:ext cx="2630487" cy="2097087"/>
          </a:xfrm>
          <a:prstGeom prst="wedgeEllipseCallout">
            <a:avLst>
              <a:gd name="adj1" fmla="val -60715"/>
              <a:gd name="adj2" fmla="val -79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Čomu sa radšej vyhnem?</a:t>
            </a:r>
            <a:endParaRPr kumimoji="0" 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779" y="294435"/>
            <a:ext cx="2750071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533" y="741986"/>
            <a:ext cx="2604071" cy="4532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76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218175" y="476672"/>
            <a:ext cx="4838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Odmenou za prácu môže byť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83568" y="3272710"/>
            <a:ext cx="1023037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mzda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62300" y="5383068"/>
            <a:ext cx="311174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radosť a uspokojenie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086921" y="5383067"/>
            <a:ext cx="35589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spoločenské postavenie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660232" y="3272710"/>
            <a:ext cx="1265090" cy="461665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uznanie</a:t>
            </a:r>
          </a:p>
        </p:txBody>
      </p:sp>
      <p:cxnSp>
        <p:nvCxnSpPr>
          <p:cNvPr id="11" name="Rovná spojovacia šípka 10"/>
          <p:cNvCxnSpPr/>
          <p:nvPr/>
        </p:nvCxnSpPr>
        <p:spPr>
          <a:xfrm flipH="1">
            <a:off x="2218175" y="1484784"/>
            <a:ext cx="2209809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H="1">
            <a:off x="3323079" y="1700808"/>
            <a:ext cx="1104905" cy="3168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4788024" y="1700808"/>
            <a:ext cx="1368152" cy="3168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5086921" y="1484784"/>
            <a:ext cx="1969438" cy="15121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09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11560" y="548680"/>
            <a:ext cx="697979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Odpovedzte si deviataci na tieto otázky </a:t>
            </a:r>
          </a:p>
          <a:p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a možno vám to uľahčí výber SŠ.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Mám šancu dostať sa na školu?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Bude ma škola baviť?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Má škola perspektívu?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Mám šancu zvládnuť štúdium?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Ktoré sú profilové predmety?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Nemám s nimi problémy?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Bude štúdium finančne náročné?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Mám šance sa po škole uplatniť?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Chcem ísť po skončení SŠ na VŠ?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482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5832648"/>
          </a:xfrm>
        </p:spPr>
        <p:txBody>
          <a:bodyPr>
            <a:noAutofit/>
          </a:bodyPr>
          <a:lstStyle/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Pri výbere povolania treba zvážiť, či chceme pracovať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samostatne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( na vlastnú zodpovednosť, rozhodovať sám za seba – nemať šéfa) alebo ako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zamestnanec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Samostatná činnosť je vykonávaná formou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živnosti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(SZČO) alebo v rámci podnikateľskej činnosti – 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obchodné spoločnosti</a:t>
            </a:r>
          </a:p>
          <a:p>
            <a:pPr marL="0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Chcem pracovať v rovnošate alebo uniforme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Uprednostňujem fyzickú alebo psychickú činnosť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Chcem pracovať sám a doma alebo v kolektíve</a:t>
            </a:r>
          </a:p>
          <a:p>
            <a:pPr marL="0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67544" y="2204864"/>
            <a:ext cx="76690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Rodina , rodinné tradície</a:t>
            </a:r>
          </a:p>
          <a:p>
            <a:pPr marL="514350" indent="-514350">
              <a:buAutoNum type="arabicPeriod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Priatelia, kamaráti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Naše záujmy, schopnosti, nadanie, talent</a:t>
            </a:r>
          </a:p>
          <a:p>
            <a:pPr marL="514350" indent="-514350">
              <a:buAutoNum type="arabicPeriod"/>
            </a:pP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Masm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édiá – rozhlas, televízia, internet,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film,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noviny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Finančné možnosti rodiny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Škola, učitelia</a:t>
            </a:r>
          </a:p>
          <a:p>
            <a:pPr marL="514350" indent="-514350">
              <a:buAutoNum type="arabicPeriod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Výchovný alebo kariérny poradca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83568" y="908720"/>
            <a:ext cx="71978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Kto alebo čo vás môže ovplyvniť </a:t>
            </a:r>
          </a:p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pri výbere vášho budúceho povolania?</a:t>
            </a:r>
          </a:p>
        </p:txBody>
      </p:sp>
    </p:spTree>
    <p:extLst>
      <p:ext uri="{BB962C8B-B14F-4D97-AF65-F5344CB8AC3E}">
        <p14:creationId xmlns:p14="http://schemas.microsoft.com/office/powerpoint/2010/main" val="346142612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354</Words>
  <Application>Microsoft Office PowerPoint</Application>
  <PresentationFormat>Prezentácia na obrazovke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Motív Office</vt:lpstr>
      <vt:lpstr>Ako si vybrať povolanie</vt:lpstr>
      <vt:lpstr>Prezentácia programu PowerPoint</vt:lpstr>
      <vt:lpstr>Prezentácia programu PowerPoint</vt:lpstr>
      <vt:lpstr>Rôzne povolania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Voľba povolania</dc:title>
  <dc:creator>okay</dc:creator>
  <cp:lastModifiedBy>admin</cp:lastModifiedBy>
  <cp:revision>12</cp:revision>
  <dcterms:created xsi:type="dcterms:W3CDTF">2019-09-08T13:29:31Z</dcterms:created>
  <dcterms:modified xsi:type="dcterms:W3CDTF">2020-03-11T07:54:52Z</dcterms:modified>
</cp:coreProperties>
</file>