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493242847"/>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837779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594d76dca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594d76dca4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6692273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594d76dca4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594d76dca4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11693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g594d76dca4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2" name="Google Shape;72;g594d76dca4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545373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94d76dca4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94d76dca4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617975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594d76dca4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594d76dca4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308132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594d76dca4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594d76dca4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98966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94d76dca4_0_3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594d76dca4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81142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g594d76dca4_0_1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3" name="Google Shape;103;g594d76dca4_0_10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268881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1600"/>
              </a:spcBef>
              <a:spcAft>
                <a:spcPts val="0"/>
              </a:spcAft>
              <a:buClr>
                <a:schemeClr val="dk1"/>
              </a:buClr>
              <a:buSzPts val="1400"/>
              <a:buChar char="○"/>
              <a:defRPr>
                <a:solidFill>
                  <a:schemeClr val="dk1"/>
                </a:solidFill>
              </a:defRPr>
            </a:lvl2pPr>
            <a:lvl3pPr marL="1371600" lvl="2" indent="-317500">
              <a:spcBef>
                <a:spcPts val="1600"/>
              </a:spcBef>
              <a:spcAft>
                <a:spcPts val="0"/>
              </a:spcAft>
              <a:buClr>
                <a:schemeClr val="dk1"/>
              </a:buClr>
              <a:buSzPts val="1400"/>
              <a:buChar char="■"/>
              <a:defRPr>
                <a:solidFill>
                  <a:schemeClr val="dk1"/>
                </a:solidFill>
              </a:defRPr>
            </a:lvl3pPr>
            <a:lvl4pPr marL="1828800" lvl="3" indent="-317500">
              <a:spcBef>
                <a:spcPts val="1600"/>
              </a:spcBef>
              <a:spcAft>
                <a:spcPts val="0"/>
              </a:spcAft>
              <a:buClr>
                <a:schemeClr val="dk1"/>
              </a:buClr>
              <a:buSzPts val="1400"/>
              <a:buChar char="●"/>
              <a:defRPr>
                <a:solidFill>
                  <a:schemeClr val="dk1"/>
                </a:solidFill>
              </a:defRPr>
            </a:lvl4pPr>
            <a:lvl5pPr marL="2286000" lvl="4" indent="-317500">
              <a:spcBef>
                <a:spcPts val="1600"/>
              </a:spcBef>
              <a:spcAft>
                <a:spcPts val="0"/>
              </a:spcAft>
              <a:buClr>
                <a:schemeClr val="dk1"/>
              </a:buClr>
              <a:buSzPts val="1400"/>
              <a:buChar char="○"/>
              <a:defRPr>
                <a:solidFill>
                  <a:schemeClr val="dk1"/>
                </a:solidFill>
              </a:defRPr>
            </a:lvl5pPr>
            <a:lvl6pPr marL="2743200" lvl="5" indent="-317500">
              <a:spcBef>
                <a:spcPts val="1600"/>
              </a:spcBef>
              <a:spcAft>
                <a:spcPts val="0"/>
              </a:spcAft>
              <a:buClr>
                <a:schemeClr val="dk1"/>
              </a:buClr>
              <a:buSzPts val="1400"/>
              <a:buChar char="■"/>
              <a:defRPr>
                <a:solidFill>
                  <a:schemeClr val="dk1"/>
                </a:solidFill>
              </a:defRPr>
            </a:lvl6pPr>
            <a:lvl7pPr marL="3200400" lvl="6" indent="-317500">
              <a:spcBef>
                <a:spcPts val="1600"/>
              </a:spcBef>
              <a:spcAft>
                <a:spcPts val="0"/>
              </a:spcAft>
              <a:buClr>
                <a:schemeClr val="dk1"/>
              </a:buClr>
              <a:buSzPts val="1400"/>
              <a:buChar char="●"/>
              <a:defRPr>
                <a:solidFill>
                  <a:schemeClr val="dk1"/>
                </a:solidFill>
              </a:defRPr>
            </a:lvl7pPr>
            <a:lvl8pPr marL="3657600" lvl="7" indent="-317500">
              <a:spcBef>
                <a:spcPts val="1600"/>
              </a:spcBef>
              <a:spcAft>
                <a:spcPts val="0"/>
              </a:spcAft>
              <a:buClr>
                <a:schemeClr val="dk1"/>
              </a:buClr>
              <a:buSzPts val="1400"/>
              <a:buChar char="○"/>
              <a:defRPr>
                <a:solidFill>
                  <a:schemeClr val="dk1"/>
                </a:solidFill>
              </a:defRPr>
            </a:lvl8pPr>
            <a:lvl9pPr marL="4114800" lvl="8" indent="-317500">
              <a:spcBef>
                <a:spcPts val="1600"/>
              </a:spcBef>
              <a:spcAft>
                <a:spcPts val="160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1600"/>
              </a:spcBef>
              <a:spcAft>
                <a:spcPts val="0"/>
              </a:spcAft>
              <a:buClr>
                <a:schemeClr val="lt2"/>
              </a:buClr>
              <a:buSzPts val="1400"/>
              <a:buChar char="○"/>
              <a:defRPr>
                <a:solidFill>
                  <a:schemeClr val="lt2"/>
                </a:solidFill>
              </a:defRPr>
            </a:lvl2pPr>
            <a:lvl3pPr marL="1371600" lvl="2" indent="-317500">
              <a:lnSpc>
                <a:spcPct val="115000"/>
              </a:lnSpc>
              <a:spcBef>
                <a:spcPts val="1600"/>
              </a:spcBef>
              <a:spcAft>
                <a:spcPts val="0"/>
              </a:spcAft>
              <a:buClr>
                <a:schemeClr val="lt2"/>
              </a:buClr>
              <a:buSzPts val="1400"/>
              <a:buChar char="■"/>
              <a:defRPr>
                <a:solidFill>
                  <a:schemeClr val="lt2"/>
                </a:solidFill>
              </a:defRPr>
            </a:lvl3pPr>
            <a:lvl4pPr marL="1828800" lvl="3" indent="-317500">
              <a:lnSpc>
                <a:spcPct val="115000"/>
              </a:lnSpc>
              <a:spcBef>
                <a:spcPts val="1600"/>
              </a:spcBef>
              <a:spcAft>
                <a:spcPts val="0"/>
              </a:spcAft>
              <a:buClr>
                <a:schemeClr val="lt2"/>
              </a:buClr>
              <a:buSzPts val="1400"/>
              <a:buChar char="●"/>
              <a:defRPr>
                <a:solidFill>
                  <a:schemeClr val="lt2"/>
                </a:solidFill>
              </a:defRPr>
            </a:lvl4pPr>
            <a:lvl5pPr marL="2286000" lvl="4" indent="-317500">
              <a:lnSpc>
                <a:spcPct val="115000"/>
              </a:lnSpc>
              <a:spcBef>
                <a:spcPts val="1600"/>
              </a:spcBef>
              <a:spcAft>
                <a:spcPts val="0"/>
              </a:spcAft>
              <a:buClr>
                <a:schemeClr val="lt2"/>
              </a:buClr>
              <a:buSzPts val="1400"/>
              <a:buChar char="○"/>
              <a:defRPr>
                <a:solidFill>
                  <a:schemeClr val="lt2"/>
                </a:solidFill>
              </a:defRPr>
            </a:lvl5pPr>
            <a:lvl6pPr marL="2743200" lvl="5" indent="-317500">
              <a:lnSpc>
                <a:spcPct val="115000"/>
              </a:lnSpc>
              <a:spcBef>
                <a:spcPts val="1600"/>
              </a:spcBef>
              <a:spcAft>
                <a:spcPts val="0"/>
              </a:spcAft>
              <a:buClr>
                <a:schemeClr val="lt2"/>
              </a:buClr>
              <a:buSzPts val="1400"/>
              <a:buChar char="■"/>
              <a:defRPr>
                <a:solidFill>
                  <a:schemeClr val="lt2"/>
                </a:solidFill>
              </a:defRPr>
            </a:lvl6pPr>
            <a:lvl7pPr marL="3200400" lvl="6" indent="-317500">
              <a:lnSpc>
                <a:spcPct val="115000"/>
              </a:lnSpc>
              <a:spcBef>
                <a:spcPts val="1600"/>
              </a:spcBef>
              <a:spcAft>
                <a:spcPts val="0"/>
              </a:spcAft>
              <a:buClr>
                <a:schemeClr val="lt2"/>
              </a:buClr>
              <a:buSzPts val="1400"/>
              <a:buChar char="●"/>
              <a:defRPr>
                <a:solidFill>
                  <a:schemeClr val="lt2"/>
                </a:solidFill>
              </a:defRPr>
            </a:lvl7pPr>
            <a:lvl8pPr marL="3657600" lvl="7" indent="-317500">
              <a:lnSpc>
                <a:spcPct val="115000"/>
              </a:lnSpc>
              <a:spcBef>
                <a:spcPts val="1600"/>
              </a:spcBef>
              <a:spcAft>
                <a:spcPts val="0"/>
              </a:spcAft>
              <a:buClr>
                <a:schemeClr val="lt2"/>
              </a:buClr>
              <a:buSzPts val="1400"/>
              <a:buChar char="○"/>
              <a:defRPr>
                <a:solidFill>
                  <a:schemeClr val="lt2"/>
                </a:solidFill>
              </a:defRPr>
            </a:lvl8pPr>
            <a:lvl9pPr marL="4114800" lvl="8" indent="-317500">
              <a:lnSpc>
                <a:spcPct val="115000"/>
              </a:lnSpc>
              <a:spcBef>
                <a:spcPts val="1600"/>
              </a:spcBef>
              <a:spcAft>
                <a:spcPts val="160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pl"/>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pl.wikipedia.org/wiki/Pododdzia%C5%8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5" Type="http://schemas.openxmlformats.org/officeDocument/2006/relationships/hyperlink" Target="https://pl.wikipedia.org/wiki/Polskie_Si%C5%82y_Powietrzne_w_Wielkiej_Brytanii" TargetMode="External"/><Relationship Id="rId4" Type="http://schemas.openxmlformats.org/officeDocument/2006/relationships/hyperlink" Target="https://pl.wikipedia.org/wiki/Lotnictwo_my%C5%9Bliwski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pl.wikipedia.org/wiki/Kazimierz_W%C3%BCnsche" TargetMode="External"/><Relationship Id="rId13" Type="http://schemas.openxmlformats.org/officeDocument/2006/relationships/hyperlink" Target="https://pl.wikipedia.org/wiki/Podporucznik" TargetMode="External"/><Relationship Id="rId18" Type="http://schemas.openxmlformats.org/officeDocument/2006/relationships/hyperlink" Target="https://pl.wikipedia.org/wiki/Witold_Urbanowicz_(genera%C5%82)" TargetMode="External"/><Relationship Id="rId3" Type="http://schemas.openxmlformats.org/officeDocument/2006/relationships/hyperlink" Target="https://pl.wikipedia.org/wiki/Ronald_Gustave_Kellett" TargetMode="External"/><Relationship Id="rId7" Type="http://schemas.openxmlformats.org/officeDocument/2006/relationships/hyperlink" Target="https://pl.wikipedia.org/wiki/Stanis%C5%82aw_Karubin" TargetMode="External"/><Relationship Id="rId12" Type="http://schemas.openxmlformats.org/officeDocument/2006/relationships/hyperlink" Target="https://pl.wikipedia.org/wiki/Jan_Zumbach" TargetMode="External"/><Relationship Id="rId17" Type="http://schemas.openxmlformats.org/officeDocument/2006/relationships/hyperlink" Target="https://pl.wikipedia.org/wiki/Zdzis%C5%82aw_Krasnod%C4%99bski_(pilot)" TargetMode="External"/><Relationship Id="rId2" Type="http://schemas.openxmlformats.org/officeDocument/2006/relationships/notesSlide" Target="../notesSlides/notesSlide4.xml"/><Relationship Id="rId16" Type="http://schemas.openxmlformats.org/officeDocument/2006/relationships/hyperlink" Target="https://pl.wikipedia.org/wiki/Adiutant" TargetMode="External"/><Relationship Id="rId1" Type="http://schemas.openxmlformats.org/officeDocument/2006/relationships/slideLayout" Target="../slideLayouts/slideLayout3.xml"/><Relationship Id="rId6" Type="http://schemas.openxmlformats.org/officeDocument/2006/relationships/hyperlink" Target="https://pl.wikipedia.org/wiki/Sier%C5%BCant" TargetMode="External"/><Relationship Id="rId11" Type="http://schemas.openxmlformats.org/officeDocument/2006/relationships/hyperlink" Target="https://pl.wikipedia.org/wiki/Stefan_W%C3%B3jtowicz" TargetMode="External"/><Relationship Id="rId5" Type="http://schemas.openxmlformats.org/officeDocument/2006/relationships/hyperlink" Target="https://pl.wikipedia.org/wiki/Eugeniusz_Szaposznikow" TargetMode="External"/><Relationship Id="rId15" Type="http://schemas.openxmlformats.org/officeDocument/2006/relationships/hyperlink" Target="https://pl.wikipedia.org/wiki/Miros%C5%82aw_Feri%C4%87" TargetMode="External"/><Relationship Id="rId10" Type="http://schemas.openxmlformats.org/officeDocument/2006/relationships/hyperlink" Target="https://pl.wikipedia.org/wiki/Porucznik" TargetMode="External"/><Relationship Id="rId19" Type="http://schemas.openxmlformats.org/officeDocument/2006/relationships/image" Target="../media/image2.png"/><Relationship Id="rId4" Type="http://schemas.openxmlformats.org/officeDocument/2006/relationships/hyperlink" Target="https://pl.wikipedia.org/wiki/Major" TargetMode="External"/><Relationship Id="rId9" Type="http://schemas.openxmlformats.org/officeDocument/2006/relationships/hyperlink" Target="https://pl.wikipedia.org/wiki/Ludwik_Witold_Paszkiewicz" TargetMode="External"/><Relationship Id="rId14" Type="http://schemas.openxmlformats.org/officeDocument/2006/relationships/hyperlink" Target="https://pl.wikipedia.org/wiki/Zdzis%C5%82aw_Hennebe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pl.wikipedia.org/wiki/Bitwa_o_Angli%C4%99" TargetMode="External"/><Relationship Id="rId7" Type="http://schemas.openxmlformats.org/officeDocument/2006/relationships/hyperlink" Target="https://pl.wikipedia.org/wiki/Tajne_Wojskowe_Zak%C5%82ady_Wydawnicze"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pl.wikipedia.org/wiki/III_Rzesza" TargetMode="External"/><Relationship Id="rId5" Type="http://schemas.openxmlformats.org/officeDocument/2006/relationships/hyperlink" Target="https://pl.wikipedia.org/wiki/Okupacja_wojenna" TargetMode="External"/><Relationship Id="rId4" Type="http://schemas.openxmlformats.org/officeDocument/2006/relationships/hyperlink" Target="https://pl.wikipedia.org/wiki/Polskie_Pa%C5%84stwo_Podziemne"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s://pl.wikipedia.org/wiki/Piotr_Adamczyk" TargetMode="External"/><Relationship Id="rId3" Type="http://schemas.openxmlformats.org/officeDocument/2006/relationships/hyperlink" Target="https://pl.wikipedia.org/wiki/Wielka_Brytania" TargetMode="External"/><Relationship Id="rId7" Type="http://schemas.openxmlformats.org/officeDocument/2006/relationships/hyperlink" Target="https://pl.wikipedia.org/wiki/Maciej_Zako%C5%9Bcielny"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pl.wikipedia.org/w/index.php?title=Denis_Deli%C4%87&amp;action=edit&amp;redlink=1" TargetMode="External"/><Relationship Id="rId5" Type="http://schemas.openxmlformats.org/officeDocument/2006/relationships/hyperlink" Target="https://pl.wikipedia.org/wiki/2018_w_filmie" TargetMode="External"/><Relationship Id="rId10" Type="http://schemas.openxmlformats.org/officeDocument/2006/relationships/image" Target="../media/image3.jpg"/><Relationship Id="rId4" Type="http://schemas.openxmlformats.org/officeDocument/2006/relationships/hyperlink" Target="https://pl.wikipedia.org/wiki/Film_wojenny" TargetMode="External"/><Relationship Id="rId9" Type="http://schemas.openxmlformats.org/officeDocument/2006/relationships/hyperlink" Target="https://pl.wikipedia.org/wiki/Arkady_Fiedl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0" y="744575"/>
            <a:ext cx="8520600" cy="1704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pl"/>
              <a:t>Dywizjon 303 </a:t>
            </a:r>
            <a:endParaRPr/>
          </a:p>
        </p:txBody>
      </p:sp>
      <p:sp>
        <p:nvSpPr>
          <p:cNvPr id="55" name="Google Shape;55;p13"/>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dirty="0"/>
              <a:t>                       </a:t>
            </a:r>
            <a:r>
              <a:rPr lang="pl" dirty="0" smtClean="0"/>
              <a:t>autor: </a:t>
            </a:r>
            <a:r>
              <a:rPr lang="pl" dirty="0" smtClean="0"/>
              <a:t>Mikołaj Bańczyk klasa 8.c</a:t>
            </a:r>
            <a:endParaRPr lang="pl" dirty="0" smtClean="0"/>
          </a:p>
          <a:p>
            <a:pPr marL="0" lvl="0" indent="0" algn="l" rtl="0">
              <a:spcBef>
                <a:spcPts val="0"/>
              </a:spcBef>
              <a:spcAft>
                <a:spcPts val="0"/>
              </a:spcAft>
              <a:buNone/>
            </a:pPr>
            <a:endParaRPr dirty="0"/>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title"/>
          </p:nvPr>
        </p:nvSpPr>
        <p:spPr>
          <a:xfrm>
            <a:off x="2279475" y="445025"/>
            <a:ext cx="4050900" cy="513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sz="3000" b="1"/>
              <a:t>Co to Dywizjon 303?</a:t>
            </a:r>
            <a:endParaRPr sz="3000" b="1"/>
          </a:p>
        </p:txBody>
      </p:sp>
      <p:sp>
        <p:nvSpPr>
          <p:cNvPr id="61" name="Google Shape;61;p14"/>
          <p:cNvSpPr txBox="1">
            <a:spLocks noGrp="1"/>
          </p:cNvSpPr>
          <p:nvPr>
            <p:ph type="body" idx="1"/>
          </p:nvPr>
        </p:nvSpPr>
        <p:spPr>
          <a:xfrm>
            <a:off x="311700" y="1297075"/>
            <a:ext cx="8520600" cy="32718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b="1" dirty="0">
                <a:solidFill>
                  <a:srgbClr val="EFEFEF"/>
                </a:solidFill>
              </a:rPr>
              <a:t>303 Dywizjon Myśliwski Warszawski im. Tadeusza Kościuszki</a:t>
            </a:r>
            <a:r>
              <a:rPr lang="pl" dirty="0">
                <a:solidFill>
                  <a:srgbClr val="EFEFEF"/>
                </a:solidFill>
              </a:rPr>
              <a:t>  – </a:t>
            </a:r>
            <a:r>
              <a:rPr lang="pl" dirty="0">
                <a:solidFill>
                  <a:srgbClr val="EFEFEF"/>
                </a:solidFill>
                <a:uFill>
                  <a:noFill/>
                </a:uFill>
                <a:hlinkClick r:id="rId3"/>
              </a:rPr>
              <a:t>pododdział</a:t>
            </a:r>
            <a:r>
              <a:rPr lang="pl" dirty="0">
                <a:solidFill>
                  <a:srgbClr val="EFEFEF"/>
                </a:solidFill>
              </a:rPr>
              <a:t> </a:t>
            </a:r>
            <a:r>
              <a:rPr lang="pl" dirty="0">
                <a:solidFill>
                  <a:srgbClr val="EFEFEF"/>
                </a:solidFill>
                <a:uFill>
                  <a:noFill/>
                </a:uFill>
                <a:hlinkClick r:id="rId4"/>
              </a:rPr>
              <a:t>lotnictwa myśliwskiego</a:t>
            </a:r>
            <a:r>
              <a:rPr lang="pl" dirty="0">
                <a:solidFill>
                  <a:srgbClr val="EFEFEF"/>
                </a:solidFill>
              </a:rPr>
              <a:t> </a:t>
            </a:r>
            <a:r>
              <a:rPr lang="pl" dirty="0">
                <a:solidFill>
                  <a:srgbClr val="EFEFEF"/>
                </a:solidFill>
                <a:uFill>
                  <a:noFill/>
                </a:uFill>
                <a:hlinkClick r:id="rId5"/>
              </a:rPr>
              <a:t>Polskich Sił Powietrznych w Wielkiej Brytanii</a:t>
            </a:r>
            <a:r>
              <a:rPr lang="pl" dirty="0">
                <a:solidFill>
                  <a:srgbClr val="EFEFEF"/>
                </a:solidFill>
              </a:rPr>
              <a:t>. Dywizjon 303 sformowano 2 Sierpnia 1940 roku, był to uważany za j</a:t>
            </a:r>
            <a:r>
              <a:rPr lang="pl" dirty="0">
                <a:solidFill>
                  <a:srgbClr val="FFFFFF"/>
                </a:solidFill>
              </a:rPr>
              <a:t>edną z najlepszych i najskuteczniejszych jednostek myśliwskich w czasie II wojny światowej. Podczas bitwy o Wielką Brytanię zestrzelił on 110 niemieckich samolotów - najwięcej spośród dywizjonów myśliwskich biorących udział w walkach.Ówczesnym polskim dowódcą tej jednostki był </a:t>
            </a:r>
            <a:r>
              <a:rPr lang="pl" b="1" dirty="0">
                <a:solidFill>
                  <a:srgbClr val="FFFFFF"/>
                </a:solidFill>
              </a:rPr>
              <a:t>major Zdzisław Krasnodębski</a:t>
            </a:r>
            <a:r>
              <a:rPr lang="pl" dirty="0">
                <a:solidFill>
                  <a:srgbClr val="FFFFFF"/>
                </a:solidFill>
              </a:rPr>
              <a:t>, a zastępcą płk Witold Urbanowicz. Dowództwo było podwójne, jednak decydujący głos w praktyce należał do oficera brytyjskiego mianowanego przez RAF. </a:t>
            </a:r>
            <a:endParaRPr dirty="0">
              <a:solidFill>
                <a:srgbClr val="FFFFFF"/>
              </a:solidFill>
            </a:endParaRPr>
          </a:p>
        </p:txBody>
      </p:sp>
      <p:sp>
        <p:nvSpPr>
          <p:cNvPr id="62" name="Google Shape;62;p14"/>
          <p:cNvSpPr txBox="1"/>
          <p:nvPr/>
        </p:nvSpPr>
        <p:spPr>
          <a:xfrm>
            <a:off x="6734275" y="2058075"/>
            <a:ext cx="3000000" cy="3000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2305550" y="445025"/>
            <a:ext cx="4337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Bohaterowie Dywizjonu</a:t>
            </a:r>
            <a:endParaRPr b="1"/>
          </a:p>
        </p:txBody>
      </p:sp>
      <p:sp>
        <p:nvSpPr>
          <p:cNvPr id="68" name="Google Shape;68;p15"/>
          <p:cNvSpPr txBox="1">
            <a:spLocks noGrp="1"/>
          </p:cNvSpPr>
          <p:nvPr>
            <p:ph type="body" idx="1"/>
          </p:nvPr>
        </p:nvSpPr>
        <p:spPr>
          <a:xfrm>
            <a:off x="8114975" y="4155175"/>
            <a:ext cx="717300" cy="4137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69" name="Google Shape;69;p15"/>
          <p:cNvPicPr preferRelativeResize="0"/>
          <p:nvPr/>
        </p:nvPicPr>
        <p:blipFill>
          <a:blip r:embed="rId3">
            <a:alphaModFix/>
          </a:blip>
          <a:stretch>
            <a:fillRect/>
          </a:stretch>
        </p:blipFill>
        <p:spPr>
          <a:xfrm>
            <a:off x="1414463" y="1309475"/>
            <a:ext cx="6315075" cy="34671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dir="r"/>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16"/>
          <p:cNvSpPr txBox="1">
            <a:spLocks noGrp="1"/>
          </p:cNvSpPr>
          <p:nvPr>
            <p:ph type="title"/>
          </p:nvPr>
        </p:nvSpPr>
        <p:spPr>
          <a:xfrm>
            <a:off x="1654250" y="445025"/>
            <a:ext cx="5614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Wszyscy bohaterzy Dywizjonu :</a:t>
            </a:r>
            <a:endParaRPr b="1"/>
          </a:p>
        </p:txBody>
      </p:sp>
      <p:sp>
        <p:nvSpPr>
          <p:cNvPr id="75" name="Google Shape;75;p16"/>
          <p:cNvSpPr txBox="1">
            <a:spLocks noGrp="1"/>
          </p:cNvSpPr>
          <p:nvPr>
            <p:ph type="body" idx="1"/>
          </p:nvPr>
        </p:nvSpPr>
        <p:spPr>
          <a:xfrm>
            <a:off x="1081125" y="1017725"/>
            <a:ext cx="5744400" cy="3623400"/>
          </a:xfrm>
          <a:prstGeom prst="rect">
            <a:avLst/>
          </a:prstGeom>
        </p:spPr>
        <p:txBody>
          <a:bodyPr spcFirstLastPara="1" wrap="square" lIns="91425" tIns="91425" rIns="91425" bIns="91425" anchor="t" anchorCtr="0">
            <a:noAutofit/>
          </a:bodyPr>
          <a:lstStyle/>
          <a:p>
            <a:pPr marL="0" lvl="0" indent="0" algn="l" rtl="0">
              <a:spcBef>
                <a:spcPts val="600"/>
              </a:spcBef>
              <a:spcAft>
                <a:spcPts val="0"/>
              </a:spcAft>
              <a:buNone/>
            </a:pPr>
            <a:endParaRPr/>
          </a:p>
          <a:p>
            <a:pPr marL="0" lvl="0" indent="0" algn="l" rtl="0">
              <a:spcBef>
                <a:spcPts val="600"/>
              </a:spcBef>
              <a:spcAft>
                <a:spcPts val="0"/>
              </a:spcAft>
              <a:buNone/>
            </a:pPr>
            <a:r>
              <a:rPr lang="pl" sz="1200">
                <a:solidFill>
                  <a:srgbClr val="FFFFFF"/>
                </a:solidFill>
                <a:uFill>
                  <a:noFill/>
                </a:uFill>
                <a:hlinkClick r:id="rId3"/>
              </a:rPr>
              <a:t>Ronald Kellett</a:t>
            </a:r>
            <a:r>
              <a:rPr lang="pl" sz="1200">
                <a:solidFill>
                  <a:srgbClr val="FFFFFF"/>
                </a:solidFill>
              </a:rPr>
              <a:t> (brytyjski dowódca dywizjonu RAF) (</a:t>
            </a:r>
            <a:r>
              <a:rPr lang="pl" sz="1200">
                <a:solidFill>
                  <a:srgbClr val="FFFFFF"/>
                </a:solidFill>
                <a:uFill>
                  <a:noFill/>
                </a:uFill>
                <a:hlinkClick r:id="rId4"/>
              </a:rPr>
              <a:t>major</a:t>
            </a:r>
            <a:r>
              <a:rPr lang="pl" sz="1200">
                <a:solidFill>
                  <a:srgbClr val="FFFFFF"/>
                </a:solidFill>
              </a:rPr>
              <a: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5"/>
              </a:rPr>
              <a:t>Eugeniusz Szaposznikow</a:t>
            </a:r>
            <a:r>
              <a:rPr lang="pl" sz="1200">
                <a:solidFill>
                  <a:srgbClr val="FFFFFF"/>
                </a:solidFill>
              </a:rPr>
              <a:t> (</a:t>
            </a:r>
            <a:r>
              <a:rPr lang="pl" sz="1200">
                <a:solidFill>
                  <a:srgbClr val="FFFFFF"/>
                </a:solidFill>
                <a:uFill>
                  <a:noFill/>
                </a:uFill>
                <a:hlinkClick r:id="rId6"/>
              </a:rPr>
              <a:t>sierżant</a:t>
            </a:r>
            <a:r>
              <a:rPr lang="pl" sz="1200">
                <a:solidFill>
                  <a:srgbClr val="FFFFFF"/>
                </a:solidFill>
              </a:rPr>
              <a: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7"/>
              </a:rPr>
              <a:t>Stefan Karubin</a:t>
            </a:r>
            <a:r>
              <a:rPr lang="pl" sz="1200">
                <a:solidFill>
                  <a:srgbClr val="FFFFFF"/>
                </a:solidFill>
              </a:rPr>
              <a:t> (sierżant)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8"/>
              </a:rPr>
              <a:t>Kazimierz Wünsche</a:t>
            </a:r>
            <a:r>
              <a:rPr lang="pl" sz="1200">
                <a:solidFill>
                  <a:srgbClr val="FFFFFF"/>
                </a:solidFill>
              </a:rPr>
              <a:t> (sierżant)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9"/>
              </a:rPr>
              <a:t>Ludwik Paszkiewicz</a:t>
            </a:r>
            <a:r>
              <a:rPr lang="pl" sz="1200">
                <a:solidFill>
                  <a:srgbClr val="FFFFFF"/>
                </a:solidFill>
              </a:rPr>
              <a:t> (</a:t>
            </a:r>
            <a:r>
              <a:rPr lang="pl" sz="1200">
                <a:solidFill>
                  <a:srgbClr val="FFFFFF"/>
                </a:solidFill>
                <a:uFill>
                  <a:noFill/>
                </a:uFill>
                <a:hlinkClick r:id="rId10"/>
              </a:rPr>
              <a:t>porucznik</a:t>
            </a:r>
            <a:r>
              <a:rPr lang="pl" sz="1200">
                <a:solidFill>
                  <a:srgbClr val="FFFFFF"/>
                </a:solidFill>
              </a:rPr>
              <a: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1"/>
              </a:rPr>
              <a:t>Stefan Wójtowicz</a:t>
            </a:r>
            <a:r>
              <a:rPr lang="pl" sz="1200">
                <a:solidFill>
                  <a:srgbClr val="FFFFFF"/>
                </a:solidFill>
              </a:rPr>
              <a:t> (sierżant)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2"/>
              </a:rPr>
              <a:t>Jan Zumbach</a:t>
            </a:r>
            <a:r>
              <a:rPr lang="pl" sz="1200">
                <a:solidFill>
                  <a:srgbClr val="FFFFFF"/>
                </a:solidFill>
              </a:rPr>
              <a:t> (</a:t>
            </a:r>
            <a:r>
              <a:rPr lang="pl" sz="1200">
                <a:solidFill>
                  <a:srgbClr val="FFFFFF"/>
                </a:solidFill>
                <a:uFill>
                  <a:noFill/>
                </a:uFill>
                <a:hlinkClick r:id="rId13"/>
              </a:rPr>
              <a:t>podporucznik</a:t>
            </a:r>
            <a:r>
              <a:rPr lang="pl" sz="1200">
                <a:solidFill>
                  <a:srgbClr val="FFFFFF"/>
                </a:solidFill>
              </a:rPr>
              <a:t>)</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4"/>
              </a:rPr>
              <a:t>Zdzisław Hennenberg</a:t>
            </a:r>
            <a:r>
              <a:rPr lang="pl" sz="1200">
                <a:solidFill>
                  <a:srgbClr val="FFFFFF"/>
                </a:solidFill>
              </a:rPr>
              <a:t> (dowódca drugiego klucza) (porucznik)</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5"/>
              </a:rPr>
              <a:t>Mirosław Ferić</a:t>
            </a:r>
            <a:r>
              <a:rPr lang="pl" sz="1200">
                <a:solidFill>
                  <a:srgbClr val="FFFFFF"/>
                </a:solidFill>
              </a:rPr>
              <a:t> (porucznik)</a:t>
            </a:r>
            <a:endParaRPr sz="1200">
              <a:solidFill>
                <a:srgbClr val="FFFFFF"/>
              </a:solidFill>
            </a:endParaRPr>
          </a:p>
          <a:p>
            <a:pPr marL="0" lvl="0" indent="0" algn="l" rtl="0">
              <a:spcBef>
                <a:spcPts val="600"/>
              </a:spcBef>
              <a:spcAft>
                <a:spcPts val="0"/>
              </a:spcAft>
              <a:buNone/>
            </a:pPr>
            <a:r>
              <a:rPr lang="pl" sz="1200">
                <a:solidFill>
                  <a:srgbClr val="FFFFFF"/>
                </a:solidFill>
              </a:rPr>
              <a:t>Witold Żyborski (</a:t>
            </a:r>
            <a:r>
              <a:rPr lang="pl" sz="1200">
                <a:solidFill>
                  <a:srgbClr val="FFFFFF"/>
                </a:solidFill>
                <a:uFill>
                  <a:noFill/>
                </a:uFill>
                <a:hlinkClick r:id="rId16"/>
              </a:rPr>
              <a:t>adiutant</a:t>
            </a:r>
            <a:r>
              <a:rPr lang="pl" sz="1200">
                <a:solidFill>
                  <a:srgbClr val="FFFFFF"/>
                </a:solidFill>
              </a:rPr>
              <a:t> dywizjonu)</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7"/>
              </a:rPr>
              <a:t>Zdzisław Krasnodębski</a:t>
            </a:r>
            <a:r>
              <a:rPr lang="pl" sz="1200">
                <a:solidFill>
                  <a:srgbClr val="FFFFFF"/>
                </a:solidFill>
              </a:rPr>
              <a:t> (major)</a:t>
            </a:r>
            <a:endParaRPr sz="1200">
              <a:solidFill>
                <a:srgbClr val="FFFFFF"/>
              </a:solidFill>
            </a:endParaRPr>
          </a:p>
          <a:p>
            <a:pPr marL="0" lvl="0" indent="0" algn="l" rtl="0">
              <a:spcBef>
                <a:spcPts val="600"/>
              </a:spcBef>
              <a:spcAft>
                <a:spcPts val="0"/>
              </a:spcAft>
              <a:buNone/>
            </a:pPr>
            <a:r>
              <a:rPr lang="pl" sz="1200">
                <a:solidFill>
                  <a:srgbClr val="FFFFFF"/>
                </a:solidFill>
                <a:uFill>
                  <a:noFill/>
                </a:uFill>
                <a:hlinkClick r:id="rId18"/>
              </a:rPr>
              <a:t>Witold Urbanowicz</a:t>
            </a:r>
            <a:r>
              <a:rPr lang="pl" sz="1200">
                <a:solidFill>
                  <a:srgbClr val="FFFFFF"/>
                </a:solidFill>
              </a:rPr>
              <a:t> (kapitan)</a:t>
            </a:r>
            <a:endParaRPr sz="1200">
              <a:solidFill>
                <a:srgbClr val="FFFFFF"/>
              </a:solidFill>
            </a:endParaRPr>
          </a:p>
          <a:p>
            <a:pPr marL="0" lvl="0" indent="0" algn="l" rtl="0">
              <a:spcBef>
                <a:spcPts val="600"/>
              </a:spcBef>
              <a:spcAft>
                <a:spcPts val="0"/>
              </a:spcAft>
              <a:buNone/>
            </a:pPr>
            <a:endParaRPr sz="1050">
              <a:solidFill>
                <a:srgbClr val="FFFFFF"/>
              </a:solidFill>
            </a:endParaRPr>
          </a:p>
          <a:p>
            <a:pPr marL="0" lvl="0" indent="0" algn="l" rtl="0">
              <a:spcBef>
                <a:spcPts val="100"/>
              </a:spcBef>
              <a:spcAft>
                <a:spcPts val="1600"/>
              </a:spcAft>
              <a:buNone/>
            </a:pPr>
            <a:r>
              <a:rPr lang="pl" sz="1050"/>
              <a:t> </a:t>
            </a:r>
            <a:endParaRPr/>
          </a:p>
        </p:txBody>
      </p:sp>
      <p:pic>
        <p:nvPicPr>
          <p:cNvPr id="76" name="Google Shape;76;p16"/>
          <p:cNvPicPr preferRelativeResize="0"/>
          <p:nvPr/>
        </p:nvPicPr>
        <p:blipFill>
          <a:blip r:embed="rId19">
            <a:alphaModFix/>
          </a:blip>
          <a:stretch>
            <a:fillRect/>
          </a:stretch>
        </p:blipFill>
        <p:spPr>
          <a:xfrm>
            <a:off x="6561100" y="1964700"/>
            <a:ext cx="2013675" cy="2056519"/>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push/>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2748400" y="445025"/>
            <a:ext cx="3582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t>	</a:t>
            </a:r>
            <a:r>
              <a:rPr lang="pl" b="1"/>
              <a:t>Bitwa o Anglię</a:t>
            </a:r>
            <a:endParaRPr b="1"/>
          </a:p>
        </p:txBody>
      </p:sp>
      <p:sp>
        <p:nvSpPr>
          <p:cNvPr id="82" name="Google Shape;82;p17"/>
          <p:cNvSpPr txBox="1">
            <a:spLocks noGrp="1"/>
          </p:cNvSpPr>
          <p:nvPr>
            <p:ph type="body" idx="1"/>
          </p:nvPr>
        </p:nvSpPr>
        <p:spPr>
          <a:xfrm>
            <a:off x="311700" y="1341650"/>
            <a:ext cx="8520600" cy="3227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1400">
                <a:solidFill>
                  <a:srgbClr val="FFFFFF"/>
                </a:solidFill>
              </a:rPr>
              <a:t>Bitwa o Anglię była bitwą powietrzną, która trwała od lipca do października 1940 roku. Rozegrana została nad południową Anglią i kanałem La Manche. Najbardziej zacięte boje odbyły się w sierpniu i we wrześniu. Zmasowana niemiecka ofensywa lotnicza miała przygotować grunt pod operację desantową na Wyspy Brytyjskie. Celem stało się zniszczenie RAF-u (Królewskich Sił Powietrznych), zdominowanie przestrzeni powietrznej Anglii, przecięcie brytyjskich szlaków komunikacyjnych, sparaliżowanie produkcji wojennej i gospodarki narodowej Wielkiej Brytanii.Początkowo Niemcy mieli znaczącą przewagę. Luftwaffe dysponowała 990 myśliwcami i 1640 bombowcami. RAF mógł przeciwstawić tej potędze 960 samolotów myśliwskich oraz 400 bombowców. Obronę wyspy wspierało ponadto 80 stacji radiolokacyjnych i 1500 balonów zaporowych. Jak wspominał kapitan Witold Urbanowicz-  Armia brytyjska w 1940 roku nie była w stanie przeciwstawić się potężnej armii niemieckiej. Lotnictwo brytyjskie również było słabe, jedynie flota brytyjska była silniejsza od niemieckiej, jednak można ją było unieszkodliwić przy pomocy lotnictwa. Niemcy posiadali wówczas najlepsze lotnictwo w świecie  </a:t>
            </a:r>
            <a:endParaRPr sz="14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flip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8"/>
          <p:cNvSpPr txBox="1">
            <a:spLocks noGrp="1"/>
          </p:cNvSpPr>
          <p:nvPr>
            <p:ph type="title"/>
          </p:nvPr>
        </p:nvSpPr>
        <p:spPr>
          <a:xfrm>
            <a:off x="2813550" y="445025"/>
            <a:ext cx="33345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Sytuacja Polaków</a:t>
            </a:r>
            <a:endParaRPr b="1"/>
          </a:p>
        </p:txBody>
      </p:sp>
      <p:sp>
        <p:nvSpPr>
          <p:cNvPr id="88" name="Google Shape;88;p18"/>
          <p:cNvSpPr txBox="1">
            <a:spLocks noGrp="1"/>
          </p:cNvSpPr>
          <p:nvPr>
            <p:ph type="body" idx="1"/>
          </p:nvPr>
        </p:nvSpPr>
        <p:spPr>
          <a:xfrm>
            <a:off x="311700" y="1440350"/>
            <a:ext cx="8520600" cy="3128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sz="1500">
                <a:solidFill>
                  <a:srgbClr val="FFFFFF"/>
                </a:solidFill>
              </a:rPr>
              <a:t>Początkowo brytyjskie władze lotnicze były krytycznie nastawione do polskich myśliwców, ponieważ w opinii Anglików Polacy latali na przestarzałych samolotach, nie znali języka angielskiego i należeli do armii rozbitej przez Niemców.Jak wspominał płk Witold Urbanowicz jednym z tych krytyków był marszałek </a:t>
            </a:r>
            <a:r>
              <a:rPr lang="pl" sz="1500" b="1">
                <a:solidFill>
                  <a:srgbClr val="FFFFFF"/>
                </a:solidFill>
              </a:rPr>
              <a:t>Hugh Dowding</a:t>
            </a:r>
            <a:r>
              <a:rPr lang="pl" sz="1500">
                <a:solidFill>
                  <a:srgbClr val="FFFFFF"/>
                </a:solidFill>
              </a:rPr>
              <a:t>, oficer RAF-u i jego naczelny dowódca w czasie bitwy o Anglię, który napisał w tej sprawie tajny raport do Ministerstwa Lotnictwa  Brytyjskiego.Sytuacja uległa zmianie, kiedy to po zaatakowaniu Anglii przez lotnictwo niemieckie, zdesperowane władze lotnictwa brytyjskiego zdecydowały się zaangażować polskich pilotów do walki z Niemcami. Wystawiono wtedy na próbę kilkanaście myśliwców, żeby zobaczyć jak się będą sprawować.</a:t>
            </a:r>
            <a:endParaRPr sz="1500">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14:prism/>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9"/>
          <p:cNvSpPr txBox="1">
            <a:spLocks noGrp="1"/>
          </p:cNvSpPr>
          <p:nvPr>
            <p:ph type="title"/>
          </p:nvPr>
        </p:nvSpPr>
        <p:spPr>
          <a:xfrm>
            <a:off x="2904725" y="445025"/>
            <a:ext cx="29697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Wygrana bitwa</a:t>
            </a:r>
            <a:endParaRPr b="1"/>
          </a:p>
        </p:txBody>
      </p:sp>
      <p:sp>
        <p:nvSpPr>
          <p:cNvPr id="94" name="Google Shape;94;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lnSpc>
                <a:spcPct val="160000"/>
              </a:lnSpc>
              <a:spcBef>
                <a:spcPts val="0"/>
              </a:spcBef>
              <a:spcAft>
                <a:spcPts val="0"/>
              </a:spcAft>
              <a:buNone/>
            </a:pPr>
            <a:r>
              <a:rPr lang="pl" sz="1500">
                <a:solidFill>
                  <a:srgbClr val="FFFFFF"/>
                </a:solidFill>
              </a:rPr>
              <a:t>Niemcy stracili 1733 samoloty, a około 650 zostało uszkodzonych, stanowiło to 52 procent stanu Luftwaffe. Straty ludzkie to 2500 poległych i wziętych do niewoli oraz 1000 rannych lotników. Brytyjczycy stracili 915 samolotów, a około 450 zostało uszkodzonych. Śmierć poniosło 544 pilotów, a 500 zostało rannych. Bitwa zakończyła się 31 października 1940 roku porażką Niemiec.</a:t>
            </a:r>
            <a:endParaRPr sz="1500">
              <a:solidFill>
                <a:srgbClr val="FFFFFF"/>
              </a:solidFill>
            </a:endParaRPr>
          </a:p>
          <a:p>
            <a:pPr marL="0" lvl="0" indent="0" algn="l" rtl="0">
              <a:lnSpc>
                <a:spcPct val="160000"/>
              </a:lnSpc>
              <a:spcBef>
                <a:spcPts val="0"/>
              </a:spcBef>
              <a:spcAft>
                <a:spcPts val="0"/>
              </a:spcAft>
              <a:buNone/>
            </a:pPr>
            <a:r>
              <a:rPr lang="pl" sz="1500">
                <a:solidFill>
                  <a:srgbClr val="FFFFFF"/>
                </a:solidFill>
              </a:rPr>
              <a:t>W bitwie o Anglię walczyły 4 polskie dywizjony - 2 bombowe: 300 i 301, 2 myśliwskie: 302 i 303 oraz 81 polskich pilotów w dywizjonach brytyjskich. W sumie 144 polskich pilotów, których postawa rozsławiła ich imię na cały świat. Ze wszystkich strąconych nad Anglią samolotów, ponad 200 zestrzelili Polacy.</a:t>
            </a:r>
            <a:endParaRPr sz="1500">
              <a:solidFill>
                <a:srgbClr val="FFFFFF"/>
              </a:solidFill>
            </a:endParaRPr>
          </a:p>
          <a:p>
            <a:pPr marL="0" lvl="0" indent="0" algn="l" rtl="0">
              <a:spcBef>
                <a:spcPts val="0"/>
              </a:spcBef>
              <a:spcAft>
                <a:spcPts val="1600"/>
              </a:spcAft>
              <a:buNone/>
            </a:pPr>
            <a:endParaRPr/>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20"/>
          <p:cNvSpPr txBox="1">
            <a:spLocks noGrp="1"/>
          </p:cNvSpPr>
          <p:nvPr>
            <p:ph type="title"/>
          </p:nvPr>
        </p:nvSpPr>
        <p:spPr>
          <a:xfrm>
            <a:off x="599175" y="445025"/>
            <a:ext cx="8233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 Książka na podstawie Dywizjonu 303</a:t>
            </a:r>
            <a:endParaRPr b="1"/>
          </a:p>
        </p:txBody>
      </p:sp>
      <p:sp>
        <p:nvSpPr>
          <p:cNvPr id="100" name="Google Shape;100;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a:solidFill>
                  <a:srgbClr val="FFFFFF"/>
                </a:solidFill>
              </a:rPr>
              <a:t>Dywizjon 303 to książka autorstwa Arkadego Fiedlera- polskiego prozaika i reportażysty który był porucznikiem Wojska Polskiego. Napisana w 1940 roku, pierwsze wydanie miała w 1942. Powstawała w ostatnich tygodniach </a:t>
            </a:r>
            <a:r>
              <a:rPr lang="pl">
                <a:solidFill>
                  <a:srgbClr val="FFFFFF"/>
                </a:solidFill>
                <a:uFill>
                  <a:noFill/>
                </a:uFill>
                <a:hlinkClick r:id="rId3"/>
              </a:rPr>
              <a:t>bitwy o Anglię</a:t>
            </a:r>
            <a:r>
              <a:rPr lang="pl">
                <a:solidFill>
                  <a:srgbClr val="FFFFFF"/>
                </a:solidFill>
              </a:rPr>
              <a:t> oraz w kilka tygodni potem.</a:t>
            </a:r>
            <a:endParaRPr>
              <a:solidFill>
                <a:srgbClr val="FFFFFF"/>
              </a:solidFill>
            </a:endParaRPr>
          </a:p>
          <a:p>
            <a:pPr marL="0" lvl="0" indent="0" algn="l" rtl="0">
              <a:spcBef>
                <a:spcPts val="1600"/>
              </a:spcBef>
              <a:spcAft>
                <a:spcPts val="0"/>
              </a:spcAft>
              <a:buNone/>
            </a:pPr>
            <a:r>
              <a:rPr lang="pl">
                <a:solidFill>
                  <a:srgbClr val="FFFFFF"/>
                </a:solidFill>
              </a:rPr>
              <a:t>Ukazało się 30 polskich wydań, w tym cztery podczas wojny w </a:t>
            </a:r>
            <a:r>
              <a:rPr lang="pl">
                <a:solidFill>
                  <a:srgbClr val="FFFFFF"/>
                </a:solidFill>
                <a:uFill>
                  <a:noFill/>
                </a:uFill>
                <a:hlinkClick r:id="rId4"/>
              </a:rPr>
              <a:t>podziemnej Polsce</a:t>
            </a:r>
            <a:r>
              <a:rPr lang="pl">
                <a:solidFill>
                  <a:srgbClr val="FFFFFF"/>
                </a:solidFill>
              </a:rPr>
              <a:t> – z czego trzy wydano w </a:t>
            </a:r>
            <a:r>
              <a:rPr lang="pl">
                <a:solidFill>
                  <a:srgbClr val="FFFFFF"/>
                </a:solidFill>
                <a:uFill>
                  <a:noFill/>
                </a:uFill>
                <a:hlinkClick r:id="rId5"/>
              </a:rPr>
              <a:t>okupowanej</a:t>
            </a:r>
            <a:r>
              <a:rPr lang="pl">
                <a:solidFill>
                  <a:srgbClr val="FFFFFF"/>
                </a:solidFill>
              </a:rPr>
              <a:t> przez </a:t>
            </a:r>
            <a:r>
              <a:rPr lang="pl">
                <a:solidFill>
                  <a:srgbClr val="FFFFFF"/>
                </a:solidFill>
                <a:uFill>
                  <a:noFill/>
                </a:uFill>
                <a:hlinkClick r:id="rId6"/>
              </a:rPr>
              <a:t>III Rzeszę</a:t>
            </a:r>
            <a:r>
              <a:rPr lang="pl">
                <a:solidFill>
                  <a:srgbClr val="FFFFFF"/>
                </a:solidFill>
              </a:rPr>
              <a:t> Warszawie przez </a:t>
            </a:r>
            <a:r>
              <a:rPr lang="pl">
                <a:solidFill>
                  <a:srgbClr val="FFFFFF"/>
                </a:solidFill>
                <a:uFill>
                  <a:noFill/>
                </a:uFill>
                <a:hlinkClick r:id="rId7"/>
              </a:rPr>
              <a:t>Tajne Wojskowe Zakłady Wydawnicze</a:t>
            </a:r>
            <a:r>
              <a:rPr lang="pl">
                <a:solidFill>
                  <a:srgbClr val="FFFFFF"/>
                </a:solidFill>
              </a:rPr>
              <a:t> w 1943, a jedno w Kielcach nakładem „Szlaku Chrobrego” w 1944. Poza tym jeszcze w czasie wojny ukazały się jej tłumaczenia w językach: angielskim (sześć wydań), francuskim (dwa wydania), portugalskim, holenderskim, a w 2010 po niemiecku.</a:t>
            </a:r>
            <a:endParaRPr>
              <a:solidFill>
                <a:srgbClr val="FFFFFF"/>
              </a:solidFill>
            </a:endParaRPr>
          </a:p>
          <a:p>
            <a:pPr marL="0" lvl="0" indent="0" algn="l" rtl="0">
              <a:spcBef>
                <a:spcPts val="600"/>
              </a:spcBef>
              <a:spcAft>
                <a:spcPts val="1600"/>
              </a:spcAft>
              <a:buNone/>
            </a:pPr>
            <a:r>
              <a:rPr lang="pl">
                <a:solidFill>
                  <a:srgbClr val="FFFFFF"/>
                </a:solidFill>
              </a:rPr>
              <a:t> </a:t>
            </a:r>
            <a:endParaRPr>
              <a:solidFill>
                <a:srgbClr val="FFFFFF"/>
              </a:solidFill>
            </a:endParaRPr>
          </a:p>
        </p:txBody>
      </p:sp>
    </p:spTree>
  </p:cSld>
  <p:clrMapOvr>
    <a:masterClrMapping/>
  </p:clrMapOvr>
  <mc:AlternateContent xmlns:mc="http://schemas.openxmlformats.org/markup-compatibility/2006" xmlns:p14="http://schemas.microsoft.com/office/powerpoint/2010/main">
    <mc:Choice Requires="p14">
      <p:transition spd="slow">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Google Shape;105;p21"/>
          <p:cNvSpPr txBox="1">
            <a:spLocks noGrp="1"/>
          </p:cNvSpPr>
          <p:nvPr>
            <p:ph type="title"/>
          </p:nvPr>
        </p:nvSpPr>
        <p:spPr>
          <a:xfrm>
            <a:off x="1511350" y="445025"/>
            <a:ext cx="73209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pl" b="1"/>
              <a:t>Film na podstawie Dywizjonu 303</a:t>
            </a:r>
            <a:endParaRPr b="1"/>
          </a:p>
        </p:txBody>
      </p:sp>
      <p:sp>
        <p:nvSpPr>
          <p:cNvPr id="106" name="Google Shape;106;p21"/>
          <p:cNvSpPr txBox="1">
            <a:spLocks noGrp="1"/>
          </p:cNvSpPr>
          <p:nvPr>
            <p:ph type="body" idx="1"/>
          </p:nvPr>
        </p:nvSpPr>
        <p:spPr>
          <a:xfrm>
            <a:off x="450975" y="1352900"/>
            <a:ext cx="8381400" cy="32160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pl">
                <a:solidFill>
                  <a:srgbClr val="FFFFFF"/>
                </a:solidFill>
              </a:rPr>
              <a:t>Dywizjon 303. Historia prawdziwa to polsko-</a:t>
            </a:r>
            <a:r>
              <a:rPr lang="pl">
                <a:solidFill>
                  <a:srgbClr val="FFFFFF"/>
                </a:solidFill>
                <a:uFill>
                  <a:noFill/>
                </a:uFill>
                <a:hlinkClick r:id="rId3"/>
              </a:rPr>
              <a:t>brytyjski</a:t>
            </a:r>
            <a:r>
              <a:rPr lang="pl">
                <a:solidFill>
                  <a:srgbClr val="FFFFFF"/>
                </a:solidFill>
              </a:rPr>
              <a:t> </a:t>
            </a:r>
            <a:r>
              <a:rPr lang="pl">
                <a:solidFill>
                  <a:srgbClr val="FFFFFF"/>
                </a:solidFill>
                <a:uFill>
                  <a:noFill/>
                </a:uFill>
                <a:hlinkClick r:id="rId4"/>
              </a:rPr>
              <a:t>dramat wojenny</a:t>
            </a:r>
            <a:r>
              <a:rPr lang="pl">
                <a:solidFill>
                  <a:srgbClr val="FFFFFF"/>
                </a:solidFill>
              </a:rPr>
              <a:t> z </a:t>
            </a:r>
            <a:r>
              <a:rPr lang="pl">
                <a:solidFill>
                  <a:srgbClr val="FFFFFF"/>
                </a:solidFill>
                <a:uFill>
                  <a:noFill/>
                </a:uFill>
                <a:hlinkClick r:id="rId5"/>
              </a:rPr>
              <a:t>2018</a:t>
            </a:r>
            <a:r>
              <a:rPr lang="pl">
                <a:solidFill>
                  <a:srgbClr val="FFFFFF"/>
                </a:solidFill>
              </a:rPr>
              <a:t> roku w reżyserii </a:t>
            </a:r>
            <a:r>
              <a:rPr lang="pl">
                <a:solidFill>
                  <a:srgbClr val="FFFFFF"/>
                </a:solidFill>
                <a:uFill>
                  <a:noFill/>
                </a:uFill>
                <a:hlinkClick r:id="rId6"/>
              </a:rPr>
              <a:t>Denisa Delića</a:t>
            </a:r>
            <a:r>
              <a:rPr lang="pl">
                <a:solidFill>
                  <a:srgbClr val="FFFFFF"/>
                </a:solidFill>
              </a:rPr>
              <a:t>, z </a:t>
            </a:r>
            <a:r>
              <a:rPr lang="pl">
                <a:solidFill>
                  <a:srgbClr val="FFFFFF"/>
                </a:solidFill>
                <a:uFill>
                  <a:noFill/>
                </a:uFill>
                <a:hlinkClick r:id="rId7"/>
              </a:rPr>
              <a:t>Maciejem Zakościelnym</a:t>
            </a:r>
            <a:r>
              <a:rPr lang="pl">
                <a:solidFill>
                  <a:srgbClr val="FFFFFF"/>
                </a:solidFill>
              </a:rPr>
              <a:t> i </a:t>
            </a:r>
            <a:r>
              <a:rPr lang="pl">
                <a:solidFill>
                  <a:srgbClr val="FFFFFF"/>
                </a:solidFill>
                <a:uFill>
                  <a:noFill/>
                </a:uFill>
                <a:hlinkClick r:id="rId8"/>
              </a:rPr>
              <a:t>Piotrem Adamczykiem</a:t>
            </a:r>
            <a:r>
              <a:rPr lang="pl">
                <a:solidFill>
                  <a:srgbClr val="FFFFFF"/>
                </a:solidFill>
              </a:rPr>
              <a:t> w rolach głównych, według scenariusza w oparciu o wątki z powieści </a:t>
            </a:r>
            <a:r>
              <a:rPr lang="pl">
                <a:solidFill>
                  <a:srgbClr val="FFFFFF"/>
                </a:solidFill>
                <a:uFill>
                  <a:noFill/>
                </a:uFill>
                <a:hlinkClick r:id="rId9"/>
              </a:rPr>
              <a:t>Arkadego Fiedlera</a:t>
            </a:r>
            <a:r>
              <a:rPr lang="pl">
                <a:solidFill>
                  <a:srgbClr val="FFFFFF"/>
                </a:solidFill>
              </a:rPr>
              <a:t>. </a:t>
            </a:r>
            <a:endParaRPr>
              <a:solidFill>
                <a:srgbClr val="FFFFFF"/>
              </a:solidFill>
            </a:endParaRPr>
          </a:p>
        </p:txBody>
      </p:sp>
      <p:pic>
        <p:nvPicPr>
          <p:cNvPr id="2" name="Obraz 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5447946" y="2521924"/>
            <a:ext cx="1815496" cy="262157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fade thruBlk="1"/>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p:transition spd="slow">
        <p:fade/>
      </p:transition>
    </mc:Fallback>
  </mc:AlternateContent>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755</Words>
  <Application>Microsoft Office PowerPoint</Application>
  <PresentationFormat>Pokaz na ekranie (16:9)</PresentationFormat>
  <Paragraphs>34</Paragraphs>
  <Slides>9</Slides>
  <Notes>9</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9</vt:i4>
      </vt:variant>
    </vt:vector>
  </HeadingPairs>
  <TitlesOfParts>
    <vt:vector size="11" baseType="lpstr">
      <vt:lpstr>Arial</vt:lpstr>
      <vt:lpstr>Simple Dark</vt:lpstr>
      <vt:lpstr>Dywizjon 303 </vt:lpstr>
      <vt:lpstr>Co to Dywizjon 303?</vt:lpstr>
      <vt:lpstr>Bohaterowie Dywizjonu</vt:lpstr>
      <vt:lpstr>Wszyscy bohaterzy Dywizjonu :</vt:lpstr>
      <vt:lpstr> Bitwa o Anglię</vt:lpstr>
      <vt:lpstr>Sytuacja Polaków</vt:lpstr>
      <vt:lpstr>Wygrana bitwa</vt:lpstr>
      <vt:lpstr> Książka na podstawie Dywizjonu 303</vt:lpstr>
      <vt:lpstr>Film na podstawie Dywizjonu 303</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Dywizjon 303 </dc:title>
  <dc:creator>Gość</dc:creator>
  <cp:lastModifiedBy>Gość</cp:lastModifiedBy>
  <cp:revision>4</cp:revision>
  <dcterms:modified xsi:type="dcterms:W3CDTF">2019-09-24T09:15:13Z</dcterms:modified>
</cp:coreProperties>
</file>