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7" r:id="rId3"/>
    <p:sldId id="258" r:id="rId4"/>
    <p:sldId id="259" r:id="rId5"/>
    <p:sldId id="260" r:id="rId6"/>
    <p:sldId id="274" r:id="rId7"/>
    <p:sldId id="261" r:id="rId8"/>
    <p:sldId id="287" r:id="rId9"/>
    <p:sldId id="265" r:id="rId10"/>
    <p:sldId id="264" r:id="rId11"/>
    <p:sldId id="266" r:id="rId12"/>
    <p:sldId id="305" r:id="rId13"/>
    <p:sldId id="267" r:id="rId14"/>
    <p:sldId id="268" r:id="rId15"/>
    <p:sldId id="269" r:id="rId16"/>
    <p:sldId id="270" r:id="rId17"/>
    <p:sldId id="271" r:id="rId18"/>
    <p:sldId id="272" r:id="rId19"/>
    <p:sldId id="273" r:id="rId20"/>
    <p:sldId id="276" r:id="rId21"/>
    <p:sldId id="278" r:id="rId22"/>
    <p:sldId id="279" r:id="rId23"/>
    <p:sldId id="277" r:id="rId24"/>
    <p:sldId id="282" r:id="rId25"/>
    <p:sldId id="280" r:id="rId26"/>
    <p:sldId id="281" r:id="rId27"/>
    <p:sldId id="283" r:id="rId28"/>
    <p:sldId id="284" r:id="rId29"/>
    <p:sldId id="285" r:id="rId30"/>
    <p:sldId id="286"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2" r:id="rId44"/>
    <p:sldId id="303" r:id="rId45"/>
    <p:sldId id="304" r:id="rId46"/>
    <p:sldId id="306" r:id="rId4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3CA0A05B-AC45-466F-8ADC-021CBDD358AF}" type="datetimeFigureOut">
              <a:rPr lang="pl-PL" smtClean="0"/>
              <a:pPr/>
              <a:t>2020-04-29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6CEFDAF-09AF-4A7E-AC02-718DB7DB9CCC}"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CA0A05B-AC45-466F-8ADC-021CBDD358AF}" type="datetimeFigureOut">
              <a:rPr lang="pl-PL" smtClean="0"/>
              <a:pPr/>
              <a:t>2020-04-29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6CEFDAF-09AF-4A7E-AC02-718DB7DB9CCC}"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CA0A05B-AC45-466F-8ADC-021CBDD358AF}" type="datetimeFigureOut">
              <a:rPr lang="pl-PL" smtClean="0"/>
              <a:pPr/>
              <a:t>2020-04-29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6CEFDAF-09AF-4A7E-AC02-718DB7DB9CCC}"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CA0A05B-AC45-466F-8ADC-021CBDD358AF}" type="datetimeFigureOut">
              <a:rPr lang="pl-PL" smtClean="0"/>
              <a:pPr/>
              <a:t>2020-04-29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6CEFDAF-09AF-4A7E-AC02-718DB7DB9CCC}"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3CA0A05B-AC45-466F-8ADC-021CBDD358AF}" type="datetimeFigureOut">
              <a:rPr lang="pl-PL" smtClean="0"/>
              <a:pPr/>
              <a:t>2020-04-29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6CEFDAF-09AF-4A7E-AC02-718DB7DB9CCC}"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3CA0A05B-AC45-466F-8ADC-021CBDD358AF}" type="datetimeFigureOut">
              <a:rPr lang="pl-PL" smtClean="0"/>
              <a:pPr/>
              <a:t>2020-04-29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6CEFDAF-09AF-4A7E-AC02-718DB7DB9CCC}"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3CA0A05B-AC45-466F-8ADC-021CBDD358AF}" type="datetimeFigureOut">
              <a:rPr lang="pl-PL" smtClean="0"/>
              <a:pPr/>
              <a:t>2020-04-29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76CEFDAF-09AF-4A7E-AC02-718DB7DB9CCC}"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3CA0A05B-AC45-466F-8ADC-021CBDD358AF}" type="datetimeFigureOut">
              <a:rPr lang="pl-PL" smtClean="0"/>
              <a:pPr/>
              <a:t>2020-04-29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76CEFDAF-09AF-4A7E-AC02-718DB7DB9CCC}"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3CA0A05B-AC45-466F-8ADC-021CBDD358AF}" type="datetimeFigureOut">
              <a:rPr lang="pl-PL" smtClean="0"/>
              <a:pPr/>
              <a:t>2020-04-29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76CEFDAF-09AF-4A7E-AC02-718DB7DB9CCC}"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3CA0A05B-AC45-466F-8ADC-021CBDD358AF}" type="datetimeFigureOut">
              <a:rPr lang="pl-PL" smtClean="0"/>
              <a:pPr/>
              <a:t>2020-04-29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6CEFDAF-09AF-4A7E-AC02-718DB7DB9CCC}"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3CA0A05B-AC45-466F-8ADC-021CBDD358AF}" type="datetimeFigureOut">
              <a:rPr lang="pl-PL" smtClean="0"/>
              <a:pPr/>
              <a:t>2020-04-29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6CEFDAF-09AF-4A7E-AC02-718DB7DB9CCC}"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0000"/>
            </a:gs>
            <a:gs pos="13000">
              <a:srgbClr val="FFC000"/>
            </a:gs>
            <a:gs pos="28000">
              <a:srgbClr val="C00000"/>
            </a:gs>
            <a:gs pos="42999">
              <a:srgbClr val="FFC000"/>
            </a:gs>
            <a:gs pos="58000">
              <a:srgbClr val="FFFF00"/>
            </a:gs>
            <a:gs pos="72000">
              <a:srgbClr val="FF0000"/>
            </a:gs>
            <a:gs pos="87000">
              <a:srgbClr val="FFC000"/>
            </a:gs>
            <a:gs pos="100000">
              <a:srgbClr val="FFC000"/>
            </a:gs>
          </a:gsLst>
          <a:lin ang="5400000" scaled="0"/>
          <a:tileRect/>
        </a:gra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A0A05B-AC45-466F-8ADC-021CBDD358AF}" type="datetimeFigureOut">
              <a:rPr lang="pl-PL" smtClean="0"/>
              <a:pPr/>
              <a:t>2020-04-29</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CEFDAF-09AF-4A7E-AC02-718DB7DB9CCC}"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57158" y="214290"/>
            <a:ext cx="8572560" cy="1077218"/>
          </a:xfrm>
          <a:prstGeom prst="rect">
            <a:avLst/>
          </a:prstGeom>
          <a:noFill/>
        </p:spPr>
        <p:txBody>
          <a:bodyPr wrap="square" rtlCol="0">
            <a:spAutoFit/>
          </a:bodyPr>
          <a:lstStyle/>
          <a:p>
            <a:pPr algn="ctr"/>
            <a:r>
              <a:rPr lang="pl-PL" sz="3200" b="1" dirty="0" smtClean="0">
                <a:latin typeface="Comic Sans MS" pitchFamily="66" charset="0"/>
              </a:rPr>
              <a:t>4 MAJA</a:t>
            </a:r>
          </a:p>
          <a:p>
            <a:pPr algn="ctr"/>
            <a:r>
              <a:rPr lang="pl-PL" sz="3200" b="1" dirty="0" smtClean="0">
                <a:latin typeface="Comic Sans MS" pitchFamily="66" charset="0"/>
              </a:rPr>
              <a:t>MIĘDZYNARODOWY DZIEŃ STRAŻAKA</a:t>
            </a:r>
            <a:endParaRPr lang="pl-PL" sz="3200" b="1" dirty="0">
              <a:latin typeface="Comic Sans MS" pitchFamily="66" charset="0"/>
            </a:endParaRPr>
          </a:p>
        </p:txBody>
      </p:sp>
      <p:pic>
        <p:nvPicPr>
          <p:cNvPr id="3" name="Picture 2" descr="Jak zostać strażakiem? | Aplikuj.pl"/>
          <p:cNvPicPr>
            <a:picLocks noChangeAspect="1" noChangeArrowheads="1"/>
          </p:cNvPicPr>
          <p:nvPr/>
        </p:nvPicPr>
        <p:blipFill>
          <a:blip r:embed="rId2"/>
          <a:srcRect l="10256" r="10256"/>
          <a:stretch>
            <a:fillRect/>
          </a:stretch>
        </p:blipFill>
        <p:spPr bwMode="auto">
          <a:xfrm>
            <a:off x="500034" y="1571612"/>
            <a:ext cx="8215370" cy="5091117"/>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ateship and comradery': Australia's soot-covered firefighters ..."/>
          <p:cNvPicPr>
            <a:picLocks noChangeAspect="1" noChangeArrowheads="1"/>
          </p:cNvPicPr>
          <p:nvPr/>
        </p:nvPicPr>
        <p:blipFill>
          <a:blip r:embed="rId2"/>
          <a:srcRect/>
          <a:stretch>
            <a:fillRect/>
          </a:stretch>
        </p:blipFill>
        <p:spPr bwMode="auto">
          <a:xfrm>
            <a:off x="428596" y="428604"/>
            <a:ext cx="4572032" cy="2643206"/>
          </a:xfrm>
          <a:prstGeom prst="rect">
            <a:avLst/>
          </a:prstGeom>
          <a:noFill/>
        </p:spPr>
      </p:pic>
      <p:sp>
        <p:nvSpPr>
          <p:cNvPr id="3" name="pole tekstowe 2"/>
          <p:cNvSpPr txBox="1"/>
          <p:nvPr/>
        </p:nvSpPr>
        <p:spPr>
          <a:xfrm>
            <a:off x="5429256" y="1285860"/>
            <a:ext cx="3071834" cy="769441"/>
          </a:xfrm>
          <a:prstGeom prst="rect">
            <a:avLst/>
          </a:prstGeom>
          <a:noFill/>
        </p:spPr>
        <p:txBody>
          <a:bodyPr wrap="square" rtlCol="0">
            <a:spAutoFit/>
          </a:bodyPr>
          <a:lstStyle/>
          <a:p>
            <a:pPr algn="ctr"/>
            <a:r>
              <a:rPr lang="pl-PL" sz="4400" dirty="0" smtClean="0">
                <a:latin typeface="Comic Sans MS" pitchFamily="66" charset="0"/>
              </a:rPr>
              <a:t>Australia</a:t>
            </a:r>
            <a:endParaRPr lang="pl-PL" sz="4400" dirty="0">
              <a:latin typeface="Comic Sans MS" pitchFamily="66" charset="0"/>
            </a:endParaRPr>
          </a:p>
        </p:txBody>
      </p:sp>
      <p:pic>
        <p:nvPicPr>
          <p:cNvPr id="23554" name="Picture 2" descr="Firemen - Curated Japan"/>
          <p:cNvPicPr>
            <a:picLocks noChangeAspect="1" noChangeArrowheads="1"/>
          </p:cNvPicPr>
          <p:nvPr/>
        </p:nvPicPr>
        <p:blipFill>
          <a:blip r:embed="rId3" cstate="print"/>
          <a:srcRect/>
          <a:stretch>
            <a:fillRect/>
          </a:stretch>
        </p:blipFill>
        <p:spPr bwMode="auto">
          <a:xfrm>
            <a:off x="4429124" y="3714752"/>
            <a:ext cx="4357718" cy="2714644"/>
          </a:xfrm>
          <a:prstGeom prst="rect">
            <a:avLst/>
          </a:prstGeom>
          <a:noFill/>
        </p:spPr>
      </p:pic>
      <p:sp>
        <p:nvSpPr>
          <p:cNvPr id="5" name="pole tekstowe 4"/>
          <p:cNvSpPr txBox="1"/>
          <p:nvPr/>
        </p:nvSpPr>
        <p:spPr>
          <a:xfrm>
            <a:off x="428596" y="4572008"/>
            <a:ext cx="3571900" cy="769441"/>
          </a:xfrm>
          <a:prstGeom prst="rect">
            <a:avLst/>
          </a:prstGeom>
          <a:noFill/>
        </p:spPr>
        <p:txBody>
          <a:bodyPr wrap="square" rtlCol="0">
            <a:spAutoFit/>
          </a:bodyPr>
          <a:lstStyle/>
          <a:p>
            <a:pPr algn="ctr"/>
            <a:r>
              <a:rPr lang="pl-PL" sz="4400" dirty="0" smtClean="0">
                <a:latin typeface="Comic Sans MS" pitchFamily="66" charset="0"/>
              </a:rPr>
              <a:t>Japonia</a:t>
            </a:r>
            <a:endParaRPr lang="pl-PL" sz="4400" dirty="0">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New York City firefighters; New York City, USA | www.michael… | Flickr"/>
          <p:cNvPicPr>
            <a:picLocks noChangeAspect="1" noChangeArrowheads="1"/>
          </p:cNvPicPr>
          <p:nvPr/>
        </p:nvPicPr>
        <p:blipFill>
          <a:blip r:embed="rId2"/>
          <a:srcRect/>
          <a:stretch>
            <a:fillRect/>
          </a:stretch>
        </p:blipFill>
        <p:spPr bwMode="auto">
          <a:xfrm>
            <a:off x="285720" y="428604"/>
            <a:ext cx="4476763" cy="2786082"/>
          </a:xfrm>
          <a:prstGeom prst="rect">
            <a:avLst/>
          </a:prstGeom>
          <a:noFill/>
        </p:spPr>
      </p:pic>
      <p:sp>
        <p:nvSpPr>
          <p:cNvPr id="3" name="pole tekstowe 2"/>
          <p:cNvSpPr txBox="1"/>
          <p:nvPr/>
        </p:nvSpPr>
        <p:spPr>
          <a:xfrm>
            <a:off x="5429256" y="1357298"/>
            <a:ext cx="3214710" cy="769441"/>
          </a:xfrm>
          <a:prstGeom prst="rect">
            <a:avLst/>
          </a:prstGeom>
          <a:noFill/>
        </p:spPr>
        <p:txBody>
          <a:bodyPr wrap="square" rtlCol="0">
            <a:spAutoFit/>
          </a:bodyPr>
          <a:lstStyle/>
          <a:p>
            <a:pPr algn="ctr"/>
            <a:r>
              <a:rPr lang="pl-PL" sz="4400" dirty="0" smtClean="0">
                <a:latin typeface="Comic Sans MS" pitchFamily="66" charset="0"/>
              </a:rPr>
              <a:t>Nowy Jork</a:t>
            </a:r>
            <a:endParaRPr lang="pl-PL" sz="4400" dirty="0">
              <a:latin typeface="Comic Sans MS" pitchFamily="66" charset="0"/>
            </a:endParaRPr>
          </a:p>
        </p:txBody>
      </p:sp>
      <p:pic>
        <p:nvPicPr>
          <p:cNvPr id="16386" name="Picture 2" descr="Strażak z Poznania szkolił Kenijczyków"/>
          <p:cNvPicPr>
            <a:picLocks noChangeAspect="1" noChangeArrowheads="1"/>
          </p:cNvPicPr>
          <p:nvPr/>
        </p:nvPicPr>
        <p:blipFill>
          <a:blip r:embed="rId3"/>
          <a:srcRect/>
          <a:stretch>
            <a:fillRect/>
          </a:stretch>
        </p:blipFill>
        <p:spPr bwMode="auto">
          <a:xfrm>
            <a:off x="4357686" y="3643314"/>
            <a:ext cx="4476733" cy="2988408"/>
          </a:xfrm>
          <a:prstGeom prst="rect">
            <a:avLst/>
          </a:prstGeom>
          <a:noFill/>
        </p:spPr>
      </p:pic>
      <p:sp>
        <p:nvSpPr>
          <p:cNvPr id="5" name="pole tekstowe 4"/>
          <p:cNvSpPr txBox="1"/>
          <p:nvPr/>
        </p:nvSpPr>
        <p:spPr>
          <a:xfrm>
            <a:off x="571472" y="4572008"/>
            <a:ext cx="3000396" cy="769441"/>
          </a:xfrm>
          <a:prstGeom prst="rect">
            <a:avLst/>
          </a:prstGeom>
          <a:noFill/>
        </p:spPr>
        <p:txBody>
          <a:bodyPr wrap="square" rtlCol="0">
            <a:spAutoFit/>
          </a:bodyPr>
          <a:lstStyle/>
          <a:p>
            <a:pPr algn="ctr"/>
            <a:r>
              <a:rPr lang="pl-PL" sz="4400" dirty="0" smtClean="0">
                <a:latin typeface="Comic Sans MS" pitchFamily="66" charset="0"/>
              </a:rPr>
              <a:t>Kenia</a:t>
            </a:r>
            <a:endParaRPr lang="pl-PL" sz="4400" dirty="0">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aje a Italia. Segunda parte: Venecia – Viajar en moto"/>
          <p:cNvPicPr>
            <a:picLocks noChangeAspect="1" noChangeArrowheads="1"/>
          </p:cNvPicPr>
          <p:nvPr/>
        </p:nvPicPr>
        <p:blipFill>
          <a:blip r:embed="rId2"/>
          <a:srcRect l="4210" r="4211"/>
          <a:stretch>
            <a:fillRect/>
          </a:stretch>
        </p:blipFill>
        <p:spPr bwMode="auto">
          <a:xfrm>
            <a:off x="285720" y="357166"/>
            <a:ext cx="4429156" cy="2810203"/>
          </a:xfrm>
          <a:prstGeom prst="rect">
            <a:avLst/>
          </a:prstGeom>
          <a:noFill/>
        </p:spPr>
      </p:pic>
      <p:sp>
        <p:nvSpPr>
          <p:cNvPr id="3" name="pole tekstowe 2"/>
          <p:cNvSpPr txBox="1"/>
          <p:nvPr/>
        </p:nvSpPr>
        <p:spPr>
          <a:xfrm>
            <a:off x="5143504" y="1071546"/>
            <a:ext cx="3714776" cy="769441"/>
          </a:xfrm>
          <a:prstGeom prst="rect">
            <a:avLst/>
          </a:prstGeom>
          <a:noFill/>
        </p:spPr>
        <p:txBody>
          <a:bodyPr wrap="square" rtlCol="0">
            <a:spAutoFit/>
          </a:bodyPr>
          <a:lstStyle/>
          <a:p>
            <a:pPr algn="ctr"/>
            <a:r>
              <a:rPr lang="pl-PL" sz="4400" dirty="0" smtClean="0">
                <a:latin typeface="Comic Sans MS" pitchFamily="66" charset="0"/>
              </a:rPr>
              <a:t>Wenecja</a:t>
            </a:r>
            <a:endParaRPr lang="pl-PL" sz="4400" dirty="0">
              <a:latin typeface="Comic Sans MS" pitchFamily="66" charset="0"/>
            </a:endParaRPr>
          </a:p>
        </p:txBody>
      </p:sp>
      <p:pic>
        <p:nvPicPr>
          <p:cNvPr id="1028" name="Picture 4" descr="Le Télégramme - Crozon - Île-Longue. Dix nouveaux marins-pompiers"/>
          <p:cNvPicPr>
            <a:picLocks noChangeAspect="1" noChangeArrowheads="1"/>
          </p:cNvPicPr>
          <p:nvPr/>
        </p:nvPicPr>
        <p:blipFill>
          <a:blip r:embed="rId3"/>
          <a:srcRect l="4960" t="4739" r="7142" b="9952"/>
          <a:stretch>
            <a:fillRect/>
          </a:stretch>
        </p:blipFill>
        <p:spPr bwMode="auto">
          <a:xfrm>
            <a:off x="4357686" y="3571876"/>
            <a:ext cx="4572000" cy="2928958"/>
          </a:xfrm>
          <a:prstGeom prst="rect">
            <a:avLst/>
          </a:prstGeom>
          <a:noFill/>
        </p:spPr>
      </p:pic>
      <p:sp>
        <p:nvSpPr>
          <p:cNvPr id="5" name="pole tekstowe 4"/>
          <p:cNvSpPr txBox="1"/>
          <p:nvPr/>
        </p:nvSpPr>
        <p:spPr>
          <a:xfrm>
            <a:off x="357158" y="4714884"/>
            <a:ext cx="3500462" cy="769441"/>
          </a:xfrm>
          <a:prstGeom prst="rect">
            <a:avLst/>
          </a:prstGeom>
          <a:noFill/>
        </p:spPr>
        <p:txBody>
          <a:bodyPr wrap="square" rtlCol="0">
            <a:spAutoFit/>
          </a:bodyPr>
          <a:lstStyle/>
          <a:p>
            <a:pPr algn="ctr"/>
            <a:r>
              <a:rPr lang="pl-PL" sz="4400" dirty="0" smtClean="0">
                <a:latin typeface="Comic Sans MS" pitchFamily="66" charset="0"/>
              </a:rPr>
              <a:t>Francja</a:t>
            </a:r>
            <a:endParaRPr lang="pl-PL" sz="4400" dirty="0">
              <a:latin typeface="Comic Sans MS"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algn="ctr">
              <a:buNone/>
            </a:pPr>
            <a:r>
              <a:rPr lang="pl-PL" dirty="0" smtClean="0">
                <a:latin typeface="Comic Sans MS" pitchFamily="66" charset="0"/>
              </a:rPr>
              <a:t>	Zdarza się, że w wiadomościach słyszysz o trzęsieniu ziemi, wielkiej powodzi, albo innej katastrofie w jakimś kraju. W takich sytuacjach strażacy z całego świata zjeżdżają się do tego kraju, żeby pomóc miejscowym strażakom. Razem pracują dużo szybciej i mogą uratować więcej osób. Bez pomocy, miejscowi strażacy nie daliby sobie rady.</a:t>
            </a:r>
            <a:endParaRPr lang="pl-PL" dirty="0">
              <a:latin typeface="Comic Sans MS" pitchFamily="66" charset="0"/>
            </a:endParaRPr>
          </a:p>
        </p:txBody>
      </p:sp>
      <p:sp>
        <p:nvSpPr>
          <p:cNvPr id="4" name="pole tekstowe 3"/>
          <p:cNvSpPr txBox="1"/>
          <p:nvPr/>
        </p:nvSpPr>
        <p:spPr>
          <a:xfrm>
            <a:off x="785786" y="428604"/>
            <a:ext cx="7786742" cy="707886"/>
          </a:xfrm>
          <a:prstGeom prst="rect">
            <a:avLst/>
          </a:prstGeom>
          <a:noFill/>
        </p:spPr>
        <p:txBody>
          <a:bodyPr wrap="square" rtlCol="0">
            <a:spAutoFit/>
          </a:bodyPr>
          <a:lstStyle/>
          <a:p>
            <a:pPr algn="ctr"/>
            <a:r>
              <a:rPr lang="pl-PL" sz="4000" dirty="0" smtClean="0">
                <a:latin typeface="Comic Sans MS" pitchFamily="66" charset="0"/>
              </a:rPr>
              <a:t>Jak strażacy współpracują?</a:t>
            </a:r>
            <a:endParaRPr lang="pl-PL" sz="4000" dirty="0">
              <a:latin typeface="Comic Sans MS"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642910" y="500042"/>
            <a:ext cx="7929618" cy="707886"/>
          </a:xfrm>
          <a:prstGeom prst="rect">
            <a:avLst/>
          </a:prstGeom>
          <a:noFill/>
        </p:spPr>
        <p:txBody>
          <a:bodyPr wrap="square" rtlCol="0">
            <a:spAutoFit/>
          </a:bodyPr>
          <a:lstStyle/>
          <a:p>
            <a:pPr algn="ctr"/>
            <a:r>
              <a:rPr lang="pl-PL" sz="4000" dirty="0" smtClean="0">
                <a:latin typeface="Comic Sans MS" pitchFamily="66" charset="0"/>
              </a:rPr>
              <a:t>Strażak do zadań specjalnych</a:t>
            </a:r>
            <a:endParaRPr lang="pl-PL" sz="4000" dirty="0">
              <a:latin typeface="Comic Sans MS" pitchFamily="66" charset="0"/>
            </a:endParaRPr>
          </a:p>
        </p:txBody>
      </p:sp>
      <p:sp>
        <p:nvSpPr>
          <p:cNvPr id="6" name="pole tekstowe 5"/>
          <p:cNvSpPr txBox="1"/>
          <p:nvPr/>
        </p:nvSpPr>
        <p:spPr>
          <a:xfrm>
            <a:off x="857224" y="2500306"/>
            <a:ext cx="7286676" cy="2554545"/>
          </a:xfrm>
          <a:prstGeom prst="rect">
            <a:avLst/>
          </a:prstGeom>
          <a:noFill/>
        </p:spPr>
        <p:txBody>
          <a:bodyPr wrap="square" rtlCol="0">
            <a:spAutoFit/>
          </a:bodyPr>
          <a:lstStyle/>
          <a:p>
            <a:pPr algn="ctr">
              <a:buNone/>
            </a:pPr>
            <a:r>
              <a:rPr lang="pl-PL" sz="3200" dirty="0" smtClean="0">
                <a:latin typeface="Comic Sans MS" pitchFamily="66" charset="0"/>
              </a:rPr>
              <a:t>Wszyscy strażacy gaszą pożary i ratują ludzi, którzy się znaleźli w tarapatach. Niektórzy uczą się dodatkowo wykonywać zadania specjalne.</a:t>
            </a:r>
            <a:endParaRPr lang="pl-PL" sz="3200" dirty="0">
              <a:latin typeface="Comic Sans MS"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Comic Sans MS" pitchFamily="66" charset="0"/>
              </a:rPr>
              <a:t>Ratownictwo poszukiwawcze</a:t>
            </a:r>
            <a:endParaRPr lang="pl-PL" dirty="0">
              <a:latin typeface="Comic Sans MS" pitchFamily="66" charset="0"/>
            </a:endParaRPr>
          </a:p>
        </p:txBody>
      </p:sp>
      <p:pic>
        <p:nvPicPr>
          <p:cNvPr id="1026" name="Picture 2" descr="Warsztaty „Organizacja szkoleń z działań poszukiwawczo ..."/>
          <p:cNvPicPr>
            <a:picLocks noChangeAspect="1" noChangeArrowheads="1"/>
          </p:cNvPicPr>
          <p:nvPr/>
        </p:nvPicPr>
        <p:blipFill>
          <a:blip r:embed="rId2"/>
          <a:srcRect/>
          <a:stretch>
            <a:fillRect/>
          </a:stretch>
        </p:blipFill>
        <p:spPr bwMode="auto">
          <a:xfrm>
            <a:off x="4786314" y="3500438"/>
            <a:ext cx="4000528" cy="3000396"/>
          </a:xfrm>
          <a:prstGeom prst="rect">
            <a:avLst/>
          </a:prstGeom>
          <a:noFill/>
        </p:spPr>
      </p:pic>
      <p:sp>
        <p:nvSpPr>
          <p:cNvPr id="6" name="pole tekstowe 5"/>
          <p:cNvSpPr txBox="1"/>
          <p:nvPr/>
        </p:nvSpPr>
        <p:spPr>
          <a:xfrm>
            <a:off x="285720" y="1928802"/>
            <a:ext cx="4357718" cy="3046988"/>
          </a:xfrm>
          <a:prstGeom prst="rect">
            <a:avLst/>
          </a:prstGeom>
          <a:noFill/>
        </p:spPr>
        <p:txBody>
          <a:bodyPr wrap="square" rtlCol="0">
            <a:spAutoFit/>
          </a:bodyPr>
          <a:lstStyle/>
          <a:p>
            <a:pPr algn="ctr"/>
            <a:r>
              <a:rPr lang="pl-PL" sz="2400" dirty="0" smtClean="0">
                <a:latin typeface="Comic Sans MS" pitchFamily="66" charset="0"/>
              </a:rPr>
              <a:t>Polega na zlokalizowaniu i wydobyciu ludzi z zawalonych budynków w czasie katastrof budowniczych, trzęsień ziemi, zaginięć na terenach podmokłych np.: bagnach, ruchomych piaskach, mokradłach.</a:t>
            </a:r>
            <a:endParaRPr lang="pl-PL"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Comic Sans MS" pitchFamily="66" charset="0"/>
              </a:rPr>
              <a:t>Ratownictwo chemiczne</a:t>
            </a:r>
            <a:endParaRPr lang="pl-PL" dirty="0">
              <a:latin typeface="Comic Sans MS" pitchFamily="66" charset="0"/>
            </a:endParaRPr>
          </a:p>
        </p:txBody>
      </p:sp>
      <p:pic>
        <p:nvPicPr>
          <p:cNvPr id="26626" name="Picture 2" descr="Akcja trwała 17 minut | Nowa Trybuna Opolska"/>
          <p:cNvPicPr>
            <a:picLocks noChangeAspect="1" noChangeArrowheads="1"/>
          </p:cNvPicPr>
          <p:nvPr/>
        </p:nvPicPr>
        <p:blipFill>
          <a:blip r:embed="rId2"/>
          <a:srcRect/>
          <a:stretch>
            <a:fillRect/>
          </a:stretch>
        </p:blipFill>
        <p:spPr bwMode="auto">
          <a:xfrm>
            <a:off x="357158" y="3071810"/>
            <a:ext cx="4143361" cy="3321835"/>
          </a:xfrm>
          <a:prstGeom prst="rect">
            <a:avLst/>
          </a:prstGeom>
          <a:noFill/>
        </p:spPr>
      </p:pic>
      <p:sp>
        <p:nvSpPr>
          <p:cNvPr id="6" name="pole tekstowe 5"/>
          <p:cNvSpPr txBox="1"/>
          <p:nvPr/>
        </p:nvSpPr>
        <p:spPr>
          <a:xfrm>
            <a:off x="5000628" y="2214554"/>
            <a:ext cx="3857652" cy="3170099"/>
          </a:xfrm>
          <a:prstGeom prst="rect">
            <a:avLst/>
          </a:prstGeom>
          <a:noFill/>
        </p:spPr>
        <p:txBody>
          <a:bodyPr wrap="square" rtlCol="0">
            <a:spAutoFit/>
          </a:bodyPr>
          <a:lstStyle/>
          <a:p>
            <a:pPr algn="ctr"/>
            <a:r>
              <a:rPr lang="pl-PL" sz="2000" dirty="0" smtClean="0">
                <a:latin typeface="Comic Sans MS" pitchFamily="66" charset="0"/>
              </a:rPr>
              <a:t>Polega na neutralizacji czynników chemicznych oraz ochrony ludności, zwierząt gospodarskich i środowiska przyrodniczego, w czasie ataków terrorystycznych z użyciem broni chemicznej, katastrof chemicznych i niektórych katastrof drogowych.</a:t>
            </a:r>
            <a:endParaRPr lang="pl-PL"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Comic Sans MS" pitchFamily="66" charset="0"/>
              </a:rPr>
              <a:t>Ratownictwo wodne</a:t>
            </a:r>
            <a:endParaRPr lang="pl-PL" dirty="0">
              <a:latin typeface="Comic Sans MS" pitchFamily="66" charset="0"/>
            </a:endParaRPr>
          </a:p>
        </p:txBody>
      </p:sp>
      <p:pic>
        <p:nvPicPr>
          <p:cNvPr id="27650" name="Picture 2" descr="Ochotnicza Straż Pożarna Ratownictwo Wodne w Pile | OSPRW Piła, to ..."/>
          <p:cNvPicPr>
            <a:picLocks noChangeAspect="1" noChangeArrowheads="1"/>
          </p:cNvPicPr>
          <p:nvPr/>
        </p:nvPicPr>
        <p:blipFill>
          <a:blip r:embed="rId2"/>
          <a:srcRect/>
          <a:stretch>
            <a:fillRect/>
          </a:stretch>
        </p:blipFill>
        <p:spPr bwMode="auto">
          <a:xfrm>
            <a:off x="214282" y="2928934"/>
            <a:ext cx="4857784" cy="3424250"/>
          </a:xfrm>
          <a:prstGeom prst="rect">
            <a:avLst/>
          </a:prstGeom>
          <a:noFill/>
        </p:spPr>
      </p:pic>
      <p:sp>
        <p:nvSpPr>
          <p:cNvPr id="6" name="pole tekstowe 5"/>
          <p:cNvSpPr txBox="1"/>
          <p:nvPr/>
        </p:nvSpPr>
        <p:spPr>
          <a:xfrm>
            <a:off x="5214942" y="1714488"/>
            <a:ext cx="3714776" cy="2554545"/>
          </a:xfrm>
          <a:prstGeom prst="rect">
            <a:avLst/>
          </a:prstGeom>
          <a:noFill/>
        </p:spPr>
        <p:txBody>
          <a:bodyPr wrap="square" rtlCol="0">
            <a:spAutoFit/>
          </a:bodyPr>
          <a:lstStyle/>
          <a:p>
            <a:pPr algn="ctr">
              <a:buNone/>
            </a:pPr>
            <a:r>
              <a:rPr lang="pl-PL" sz="2000" dirty="0" smtClean="0">
                <a:latin typeface="Comic Sans MS" pitchFamily="66" charset="0"/>
              </a:rPr>
              <a:t>Sprowadzają się do wykonywania wszystkich niezbędnych działań na wodzie, jak i pod jej powierzchnią na obszarze wszystkich wód śródlądowych oraz rewirach jednostek portowych.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Comic Sans MS" pitchFamily="66" charset="0"/>
              </a:rPr>
              <a:t>Ratownictwo medyczne</a:t>
            </a:r>
            <a:endParaRPr lang="pl-PL" dirty="0">
              <a:latin typeface="Comic Sans MS" pitchFamily="66" charset="0"/>
            </a:endParaRPr>
          </a:p>
        </p:txBody>
      </p:sp>
      <p:pic>
        <p:nvPicPr>
          <p:cNvPr id="28674" name="Picture 2" descr="PR - I Powiatowe Zawody z Zakresu Ratownictwa Medycznego | Komenda ..."/>
          <p:cNvPicPr>
            <a:picLocks noChangeAspect="1" noChangeArrowheads="1"/>
          </p:cNvPicPr>
          <p:nvPr/>
        </p:nvPicPr>
        <p:blipFill>
          <a:blip r:embed="rId2"/>
          <a:srcRect/>
          <a:stretch>
            <a:fillRect/>
          </a:stretch>
        </p:blipFill>
        <p:spPr bwMode="auto">
          <a:xfrm>
            <a:off x="4714876" y="3286124"/>
            <a:ext cx="4243250" cy="3214710"/>
          </a:xfrm>
          <a:prstGeom prst="rect">
            <a:avLst/>
          </a:prstGeom>
          <a:noFill/>
        </p:spPr>
      </p:pic>
      <p:sp>
        <p:nvSpPr>
          <p:cNvPr id="5" name="pole tekstowe 4"/>
          <p:cNvSpPr txBox="1"/>
          <p:nvPr/>
        </p:nvSpPr>
        <p:spPr>
          <a:xfrm>
            <a:off x="285720" y="2000240"/>
            <a:ext cx="4214842" cy="2677656"/>
          </a:xfrm>
          <a:prstGeom prst="rect">
            <a:avLst/>
          </a:prstGeom>
          <a:noFill/>
        </p:spPr>
        <p:txBody>
          <a:bodyPr wrap="square" rtlCol="0">
            <a:spAutoFit/>
          </a:bodyPr>
          <a:lstStyle/>
          <a:p>
            <a:pPr algn="ctr"/>
            <a:r>
              <a:rPr lang="pl-PL" sz="2400" dirty="0" smtClean="0">
                <a:latin typeface="Comic Sans MS" pitchFamily="66" charset="0"/>
              </a:rPr>
              <a:t>Polega na udzieleniu kwalifikowanej pierwszej pomocy przed przybyciem fachowych służb medycznych lub w miejscach, gdzie służby te dotrzeć nie mogą.</a:t>
            </a:r>
            <a:endParaRPr lang="pl-PL" sz="2400" dirty="0">
              <a:latin typeface="Comic Sans MS" pitchFamily="66"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Comic Sans MS" pitchFamily="66" charset="0"/>
              </a:rPr>
              <a:t>Ratownictwo wysokościowe</a:t>
            </a:r>
            <a:endParaRPr lang="pl-PL" dirty="0">
              <a:latin typeface="Comic Sans MS" pitchFamily="66" charset="0"/>
            </a:endParaRPr>
          </a:p>
        </p:txBody>
      </p:sp>
      <p:pic>
        <p:nvPicPr>
          <p:cNvPr id="29698" name="Picture 2" descr="Ratownictwo wysokościowe w KSRG – poziom podstawowy – Ochotnicze ..."/>
          <p:cNvPicPr>
            <a:picLocks noChangeAspect="1" noChangeArrowheads="1"/>
          </p:cNvPicPr>
          <p:nvPr/>
        </p:nvPicPr>
        <p:blipFill>
          <a:blip r:embed="rId2"/>
          <a:srcRect/>
          <a:stretch>
            <a:fillRect/>
          </a:stretch>
        </p:blipFill>
        <p:spPr bwMode="auto">
          <a:xfrm>
            <a:off x="285720" y="2857496"/>
            <a:ext cx="4429156" cy="3571900"/>
          </a:xfrm>
          <a:prstGeom prst="rect">
            <a:avLst/>
          </a:prstGeom>
          <a:noFill/>
        </p:spPr>
      </p:pic>
      <p:sp>
        <p:nvSpPr>
          <p:cNvPr id="5" name="pole tekstowe 4"/>
          <p:cNvSpPr txBox="1"/>
          <p:nvPr/>
        </p:nvSpPr>
        <p:spPr>
          <a:xfrm>
            <a:off x="4929190" y="1714488"/>
            <a:ext cx="3929090" cy="2308324"/>
          </a:xfrm>
          <a:prstGeom prst="rect">
            <a:avLst/>
          </a:prstGeom>
          <a:noFill/>
        </p:spPr>
        <p:txBody>
          <a:bodyPr wrap="square" rtlCol="0">
            <a:spAutoFit/>
          </a:bodyPr>
          <a:lstStyle/>
          <a:p>
            <a:pPr algn="ctr"/>
            <a:r>
              <a:rPr lang="pl-PL" sz="2400" dirty="0" smtClean="0">
                <a:latin typeface="Comic Sans MS" pitchFamily="66" charset="0"/>
              </a:rPr>
              <a:t>Sprowadza się do wykonywania wszystkich niezbędnych działań na wysokości np.: podczas ewakuacji z bardzo wysokich budynków.</a:t>
            </a:r>
            <a:endParaRPr lang="pl-PL"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000100" y="357166"/>
            <a:ext cx="7143800" cy="707886"/>
          </a:xfrm>
          <a:prstGeom prst="rect">
            <a:avLst/>
          </a:prstGeom>
          <a:noFill/>
        </p:spPr>
        <p:txBody>
          <a:bodyPr wrap="square" rtlCol="0">
            <a:spAutoFit/>
          </a:bodyPr>
          <a:lstStyle/>
          <a:p>
            <a:pPr algn="ctr"/>
            <a:r>
              <a:rPr lang="pl-PL" sz="4000" dirty="0" smtClean="0">
                <a:latin typeface="Comic Sans MS" pitchFamily="66" charset="0"/>
              </a:rPr>
              <a:t>Kim jest strażak?</a:t>
            </a:r>
            <a:endParaRPr lang="pl-PL" sz="4000" dirty="0">
              <a:latin typeface="Comic Sans MS" pitchFamily="66" charset="0"/>
            </a:endParaRPr>
          </a:p>
        </p:txBody>
      </p:sp>
      <p:sp>
        <p:nvSpPr>
          <p:cNvPr id="3" name="pole tekstowe 2"/>
          <p:cNvSpPr txBox="1"/>
          <p:nvPr/>
        </p:nvSpPr>
        <p:spPr>
          <a:xfrm>
            <a:off x="571472" y="2428868"/>
            <a:ext cx="4286280" cy="2308324"/>
          </a:xfrm>
          <a:prstGeom prst="rect">
            <a:avLst/>
          </a:prstGeom>
          <a:noFill/>
        </p:spPr>
        <p:txBody>
          <a:bodyPr wrap="square" rtlCol="0">
            <a:spAutoFit/>
          </a:bodyPr>
          <a:lstStyle/>
          <a:p>
            <a:pPr algn="ctr"/>
            <a:r>
              <a:rPr lang="pl-PL" sz="3600" dirty="0" smtClean="0">
                <a:latin typeface="Comic Sans MS" pitchFamily="66" charset="0"/>
              </a:rPr>
              <a:t>Strażak to osoba, która pełni służbę </a:t>
            </a:r>
            <a:r>
              <a:rPr lang="pl-PL" sz="3600" dirty="0" smtClean="0">
                <a:latin typeface="Comic Sans MS" pitchFamily="66" charset="0"/>
              </a:rPr>
              <a:t>w Państwowej  </a:t>
            </a:r>
            <a:r>
              <a:rPr lang="pl-PL" sz="3600" dirty="0" smtClean="0">
                <a:latin typeface="Comic Sans MS" pitchFamily="66" charset="0"/>
              </a:rPr>
              <a:t>S</a:t>
            </a:r>
            <a:r>
              <a:rPr lang="pl-PL" sz="3600" dirty="0" smtClean="0">
                <a:latin typeface="Comic Sans MS" pitchFamily="66" charset="0"/>
              </a:rPr>
              <a:t>traży </a:t>
            </a:r>
            <a:r>
              <a:rPr lang="pl-PL" sz="3600" dirty="0" smtClean="0">
                <a:latin typeface="Comic Sans MS" pitchFamily="66" charset="0"/>
              </a:rPr>
              <a:t>P</a:t>
            </a:r>
            <a:r>
              <a:rPr lang="pl-PL" sz="3600" dirty="0" smtClean="0">
                <a:latin typeface="Comic Sans MS" pitchFamily="66" charset="0"/>
              </a:rPr>
              <a:t>ożarnej</a:t>
            </a:r>
            <a:r>
              <a:rPr lang="pl-PL" sz="3600" dirty="0" smtClean="0">
                <a:latin typeface="Comic Sans MS" pitchFamily="66" charset="0"/>
              </a:rPr>
              <a:t>. </a:t>
            </a:r>
            <a:endParaRPr lang="pl-PL" sz="3600" dirty="0">
              <a:latin typeface="Comic Sans MS" pitchFamily="66" charset="0"/>
            </a:endParaRPr>
          </a:p>
        </p:txBody>
      </p:sp>
      <p:pic>
        <p:nvPicPr>
          <p:cNvPr id="1028" name="Picture 4" descr="Strażak Roku - Plebiscyty - gp24.pl"/>
          <p:cNvPicPr>
            <a:picLocks noChangeAspect="1" noChangeArrowheads="1"/>
          </p:cNvPicPr>
          <p:nvPr/>
        </p:nvPicPr>
        <p:blipFill>
          <a:blip r:embed="rId2"/>
          <a:srcRect l="44118"/>
          <a:stretch>
            <a:fillRect/>
          </a:stretch>
        </p:blipFill>
        <p:spPr bwMode="auto">
          <a:xfrm>
            <a:off x="5214942" y="2285992"/>
            <a:ext cx="3714776" cy="425436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500034" y="2201566"/>
            <a:ext cx="8143932" cy="707886"/>
          </a:xfrm>
          <a:prstGeom prst="rect">
            <a:avLst/>
          </a:prstGeom>
          <a:noFill/>
        </p:spPr>
        <p:txBody>
          <a:bodyPr wrap="square" rtlCol="0">
            <a:spAutoFit/>
          </a:bodyPr>
          <a:lstStyle/>
          <a:p>
            <a:pPr algn="ctr"/>
            <a:r>
              <a:rPr lang="pl-PL" sz="4000" dirty="0" smtClean="0">
                <a:latin typeface="Comic Sans MS" pitchFamily="66" charset="0"/>
              </a:rPr>
              <a:t>Pojazdy w Straży Pożarnej</a:t>
            </a:r>
            <a:endParaRPr lang="pl-PL" sz="4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868346"/>
          </a:xfrm>
        </p:spPr>
        <p:txBody>
          <a:bodyPr/>
          <a:lstStyle/>
          <a:p>
            <a:r>
              <a:rPr lang="pl-PL" dirty="0" smtClean="0">
                <a:latin typeface="Comic Sans MS" pitchFamily="66" charset="0"/>
              </a:rPr>
              <a:t>Wóz strażacki z drabiną</a:t>
            </a:r>
            <a:endParaRPr lang="pl-PL" dirty="0">
              <a:latin typeface="Comic Sans MS" pitchFamily="66" charset="0"/>
            </a:endParaRPr>
          </a:p>
        </p:txBody>
      </p:sp>
      <p:pic>
        <p:nvPicPr>
          <p:cNvPr id="34820" name="Picture 4" descr="Index of /common/img/jrg6"/>
          <p:cNvPicPr>
            <a:picLocks noChangeAspect="1" noChangeArrowheads="1"/>
          </p:cNvPicPr>
          <p:nvPr/>
        </p:nvPicPr>
        <p:blipFill>
          <a:blip r:embed="rId2"/>
          <a:srcRect l="10254" t="2193" r="9179" b="5701"/>
          <a:stretch>
            <a:fillRect/>
          </a:stretch>
        </p:blipFill>
        <p:spPr bwMode="auto">
          <a:xfrm>
            <a:off x="571472" y="1428736"/>
            <a:ext cx="8143932" cy="502793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latin typeface="Comic Sans MS" pitchFamily="66" charset="0"/>
              </a:rPr>
              <a:t>Jak wysoka jest drabina?</a:t>
            </a:r>
            <a:endParaRPr lang="pl-PL" b="1" dirty="0">
              <a:latin typeface="Comic Sans MS" pitchFamily="66" charset="0"/>
            </a:endParaRPr>
          </a:p>
        </p:txBody>
      </p:sp>
      <p:sp>
        <p:nvSpPr>
          <p:cNvPr id="4" name="pole tekstowe 3"/>
          <p:cNvSpPr txBox="1"/>
          <p:nvPr/>
        </p:nvSpPr>
        <p:spPr>
          <a:xfrm>
            <a:off x="214282" y="2000240"/>
            <a:ext cx="3929090" cy="3416320"/>
          </a:xfrm>
          <a:prstGeom prst="rect">
            <a:avLst/>
          </a:prstGeom>
          <a:noFill/>
        </p:spPr>
        <p:txBody>
          <a:bodyPr wrap="square" rtlCol="0">
            <a:spAutoFit/>
          </a:bodyPr>
          <a:lstStyle/>
          <a:p>
            <a:pPr algn="ctr"/>
            <a:r>
              <a:rPr lang="pl-PL" dirty="0" smtClean="0">
                <a:latin typeface="Comic Sans MS" pitchFamily="66" charset="0"/>
              </a:rPr>
              <a:t>Jeżeli pożar wybuchnie w bardzo wysokim bloku, przy pomocy wielkiej drabiny można ewakuować ludzi z mieszkań przez okna budynku. Drabiny strażackie mogą mieć różne rozmiary. Najwyższa w Polsce ma ok. 50 metrów i sięga szesnastego piętra. </a:t>
            </a:r>
          </a:p>
          <a:p>
            <a:pPr algn="ctr"/>
            <a:r>
              <a:rPr lang="pl-PL" dirty="0" smtClean="0">
                <a:latin typeface="Comic Sans MS" pitchFamily="66" charset="0"/>
              </a:rPr>
              <a:t>Wielkie drabiny umożliwiają też gaszenie pożarów od góry, wtedy woda leci na ogień, tak jakby padał deszcz.</a:t>
            </a:r>
            <a:endParaRPr lang="pl-PL" dirty="0">
              <a:latin typeface="Comic Sans MS" pitchFamily="66" charset="0"/>
            </a:endParaRPr>
          </a:p>
        </p:txBody>
      </p:sp>
      <p:pic>
        <p:nvPicPr>
          <p:cNvPr id="35842" name="Picture 2" descr="MAGIRUS DREHLEITERN"/>
          <p:cNvPicPr>
            <a:picLocks noChangeAspect="1" noChangeArrowheads="1"/>
          </p:cNvPicPr>
          <p:nvPr/>
        </p:nvPicPr>
        <p:blipFill>
          <a:blip r:embed="rId2"/>
          <a:srcRect/>
          <a:stretch>
            <a:fillRect/>
          </a:stretch>
        </p:blipFill>
        <p:spPr bwMode="auto">
          <a:xfrm>
            <a:off x="4357686" y="1714488"/>
            <a:ext cx="4557731" cy="495301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868346"/>
          </a:xfrm>
        </p:spPr>
        <p:txBody>
          <a:bodyPr>
            <a:normAutofit fontScale="90000"/>
          </a:bodyPr>
          <a:lstStyle/>
          <a:p>
            <a:r>
              <a:rPr lang="pl-PL" dirty="0" smtClean="0">
                <a:latin typeface="Comic Sans MS" pitchFamily="66" charset="0"/>
              </a:rPr>
              <a:t>Samochód gaśniczy z autopompą</a:t>
            </a:r>
            <a:endParaRPr lang="pl-PL" dirty="0">
              <a:latin typeface="Comic Sans MS" pitchFamily="66" charset="0"/>
            </a:endParaRPr>
          </a:p>
        </p:txBody>
      </p:sp>
      <p:pic>
        <p:nvPicPr>
          <p:cNvPr id="1026" name="Picture 2" descr="Lekki samochód ratowniczo-gaśniczy na podwoziu IVECO DAILY - ŁPSP ..."/>
          <p:cNvPicPr>
            <a:picLocks noChangeAspect="1" noChangeArrowheads="1"/>
          </p:cNvPicPr>
          <p:nvPr/>
        </p:nvPicPr>
        <p:blipFill>
          <a:blip r:embed="rId2"/>
          <a:srcRect/>
          <a:stretch>
            <a:fillRect/>
          </a:stretch>
        </p:blipFill>
        <p:spPr bwMode="auto">
          <a:xfrm>
            <a:off x="428596" y="1714488"/>
            <a:ext cx="8143932" cy="471490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Comic Sans MS" pitchFamily="66" charset="0"/>
              </a:rPr>
              <a:t>Skąd się bierze woda w wężu?</a:t>
            </a:r>
            <a:endParaRPr lang="pl-PL" dirty="0">
              <a:latin typeface="Comic Sans MS" pitchFamily="66" charset="0"/>
            </a:endParaRPr>
          </a:p>
        </p:txBody>
      </p:sp>
      <p:sp>
        <p:nvSpPr>
          <p:cNvPr id="3" name="pole tekstowe 2"/>
          <p:cNvSpPr txBox="1"/>
          <p:nvPr/>
        </p:nvSpPr>
        <p:spPr>
          <a:xfrm>
            <a:off x="428596" y="1857364"/>
            <a:ext cx="4500594" cy="2862322"/>
          </a:xfrm>
          <a:prstGeom prst="rect">
            <a:avLst/>
          </a:prstGeom>
          <a:noFill/>
        </p:spPr>
        <p:txBody>
          <a:bodyPr wrap="square" rtlCol="0">
            <a:spAutoFit/>
          </a:bodyPr>
          <a:lstStyle/>
          <a:p>
            <a:pPr algn="ctr"/>
            <a:r>
              <a:rPr lang="pl-PL" dirty="0" smtClean="0">
                <a:latin typeface="Comic Sans MS" pitchFamily="66" charset="0"/>
              </a:rPr>
              <a:t>Na ulicach, przy krawężnikach stoją czasem hydranty, z których strażacy mogą pobierać wodę w czasie akcji gaśniczej. Wodę z hydrantu doprowadza się wężem do samochodu. Znajdująca się tam autopompa pozwala podawać wodę szybko i pod dużym ciśnieniem. Potem strażacy przyczepiają swoje długie węże do pompy w samochodzie i są gotowi do gaszenia pożaru.</a:t>
            </a:r>
            <a:endParaRPr lang="pl-PL" dirty="0">
              <a:latin typeface="Comic Sans MS" pitchFamily="66" charset="0"/>
            </a:endParaRPr>
          </a:p>
        </p:txBody>
      </p:sp>
      <p:pic>
        <p:nvPicPr>
          <p:cNvPr id="1026" name="Picture 2" descr="Typowe American Red Fire Hydrant - zdjęcia stockowe i więcej ..."/>
          <p:cNvPicPr>
            <a:picLocks noChangeAspect="1" noChangeArrowheads="1"/>
          </p:cNvPicPr>
          <p:nvPr/>
        </p:nvPicPr>
        <p:blipFill>
          <a:blip r:embed="rId2"/>
          <a:srcRect l="14735" r="32220"/>
          <a:stretch>
            <a:fillRect/>
          </a:stretch>
        </p:blipFill>
        <p:spPr bwMode="auto">
          <a:xfrm>
            <a:off x="5357818" y="2000240"/>
            <a:ext cx="3429024" cy="4229107"/>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25470"/>
          </a:xfrm>
        </p:spPr>
        <p:txBody>
          <a:bodyPr>
            <a:normAutofit fontScale="90000"/>
          </a:bodyPr>
          <a:lstStyle/>
          <a:p>
            <a:r>
              <a:rPr lang="pl-PL" dirty="0" smtClean="0">
                <a:latin typeface="Comic Sans MS" pitchFamily="66" charset="0"/>
              </a:rPr>
              <a:t>Samolot gaśniczy</a:t>
            </a:r>
            <a:endParaRPr lang="pl-PL" dirty="0">
              <a:latin typeface="Comic Sans MS" pitchFamily="66" charset="0"/>
            </a:endParaRPr>
          </a:p>
        </p:txBody>
      </p:sp>
      <p:pic>
        <p:nvPicPr>
          <p:cNvPr id="36868" name="Picture 4" descr="Samoloty gaśnicze Canadair CL-215 i CL-415 - SmartAge.pl"/>
          <p:cNvPicPr>
            <a:picLocks noChangeAspect="1" noChangeArrowheads="1"/>
          </p:cNvPicPr>
          <p:nvPr/>
        </p:nvPicPr>
        <p:blipFill>
          <a:blip r:embed="rId2"/>
          <a:srcRect/>
          <a:stretch>
            <a:fillRect/>
          </a:stretch>
        </p:blipFill>
        <p:spPr bwMode="auto">
          <a:xfrm>
            <a:off x="428596" y="1285860"/>
            <a:ext cx="8286808" cy="537571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latin typeface="Comic Sans MS" pitchFamily="66" charset="0"/>
              </a:rPr>
              <a:t>Czy w samolocie mieści się </a:t>
            </a:r>
            <a:br>
              <a:rPr lang="pl-PL" dirty="0" smtClean="0">
                <a:latin typeface="Comic Sans MS" pitchFamily="66" charset="0"/>
              </a:rPr>
            </a:br>
            <a:r>
              <a:rPr lang="pl-PL" dirty="0" smtClean="0">
                <a:latin typeface="Comic Sans MS" pitchFamily="66" charset="0"/>
              </a:rPr>
              <a:t>dużo wody?</a:t>
            </a:r>
            <a:endParaRPr lang="pl-PL" dirty="0">
              <a:latin typeface="Comic Sans MS" pitchFamily="66" charset="0"/>
            </a:endParaRPr>
          </a:p>
        </p:txBody>
      </p:sp>
      <p:sp>
        <p:nvSpPr>
          <p:cNvPr id="3" name="pole tekstowe 2"/>
          <p:cNvSpPr txBox="1"/>
          <p:nvPr/>
        </p:nvSpPr>
        <p:spPr>
          <a:xfrm>
            <a:off x="214282" y="3143248"/>
            <a:ext cx="4286280" cy="3416320"/>
          </a:xfrm>
          <a:prstGeom prst="rect">
            <a:avLst/>
          </a:prstGeom>
          <a:noFill/>
        </p:spPr>
        <p:txBody>
          <a:bodyPr wrap="square" rtlCol="0">
            <a:spAutoFit/>
          </a:bodyPr>
          <a:lstStyle/>
          <a:p>
            <a:pPr algn="ctr"/>
            <a:r>
              <a:rPr lang="pl-PL" dirty="0" smtClean="0">
                <a:latin typeface="Comic Sans MS" pitchFamily="66" charset="0"/>
              </a:rPr>
              <a:t>Te samoloty transportują wodę. Gaszą nią pożary z góry, tam gdzie samochody strażackie nie są w stanie dojechać. W samolocie Canadair jest mniej więcej tyle wody co w 30 pełnych wannach. Czasem woda jest zmieszana z retardantem. To substancja, która zapobiega szybkiemu rozprzestrzenianiu się ognia. Dzięki temu, że retardant jest czerwony, piloci widzą, którędy już lecieli gasząc pożar.</a:t>
            </a:r>
            <a:endParaRPr lang="pl-PL" dirty="0">
              <a:latin typeface="Comic Sans MS" pitchFamily="66" charset="0"/>
            </a:endParaRPr>
          </a:p>
        </p:txBody>
      </p:sp>
      <p:pic>
        <p:nvPicPr>
          <p:cNvPr id="37890" name="Picture 2" descr="Samolot gaśniczy Bombardier 415.... - CzerwoneSamochody.com | فيسبوك"/>
          <p:cNvPicPr>
            <a:picLocks noChangeAspect="1" noChangeArrowheads="1"/>
          </p:cNvPicPr>
          <p:nvPr/>
        </p:nvPicPr>
        <p:blipFill>
          <a:blip r:embed="rId2"/>
          <a:srcRect t="15645" r="15068" b="8083"/>
          <a:stretch>
            <a:fillRect/>
          </a:stretch>
        </p:blipFill>
        <p:spPr bwMode="auto">
          <a:xfrm>
            <a:off x="4572000" y="1785926"/>
            <a:ext cx="4357686" cy="328614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25470"/>
          </a:xfrm>
        </p:spPr>
        <p:txBody>
          <a:bodyPr>
            <a:normAutofit/>
          </a:bodyPr>
          <a:lstStyle/>
          <a:p>
            <a:r>
              <a:rPr lang="pl-PL" sz="3600" dirty="0" smtClean="0">
                <a:latin typeface="Comic Sans MS" pitchFamily="66" charset="0"/>
              </a:rPr>
              <a:t>Samochód ratownictwa technicznego</a:t>
            </a:r>
            <a:endParaRPr lang="pl-PL" sz="3600" dirty="0">
              <a:latin typeface="Comic Sans MS" pitchFamily="66" charset="0"/>
            </a:endParaRPr>
          </a:p>
        </p:txBody>
      </p:sp>
      <p:pic>
        <p:nvPicPr>
          <p:cNvPr id="39938" name="Picture 2" descr="Nowy Ciężki samochód Ratownictwa Technicznego dla JRG Chrzanów ..."/>
          <p:cNvPicPr>
            <a:picLocks noChangeAspect="1" noChangeArrowheads="1"/>
          </p:cNvPicPr>
          <p:nvPr/>
        </p:nvPicPr>
        <p:blipFill>
          <a:blip r:embed="rId2"/>
          <a:srcRect/>
          <a:stretch>
            <a:fillRect/>
          </a:stretch>
        </p:blipFill>
        <p:spPr bwMode="auto">
          <a:xfrm>
            <a:off x="571472" y="1571612"/>
            <a:ext cx="7929618" cy="478634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latin typeface="Comic Sans MS" pitchFamily="66" charset="0"/>
              </a:rPr>
              <a:t>Dlaczego strażacy tak hałasują?</a:t>
            </a:r>
            <a:endParaRPr lang="pl-PL" dirty="0">
              <a:latin typeface="Comic Sans MS" pitchFamily="66" charset="0"/>
            </a:endParaRPr>
          </a:p>
        </p:txBody>
      </p:sp>
      <p:sp>
        <p:nvSpPr>
          <p:cNvPr id="3" name="pole tekstowe 2"/>
          <p:cNvSpPr txBox="1"/>
          <p:nvPr/>
        </p:nvSpPr>
        <p:spPr>
          <a:xfrm>
            <a:off x="214282" y="1785926"/>
            <a:ext cx="3714776" cy="3416320"/>
          </a:xfrm>
          <a:prstGeom prst="rect">
            <a:avLst/>
          </a:prstGeom>
          <a:noFill/>
        </p:spPr>
        <p:txBody>
          <a:bodyPr wrap="square" rtlCol="0">
            <a:spAutoFit/>
          </a:bodyPr>
          <a:lstStyle/>
          <a:p>
            <a:pPr algn="ctr"/>
            <a:r>
              <a:rPr lang="pl-PL" dirty="0" smtClean="0">
                <a:latin typeface="Comic Sans MS" pitchFamily="66" charset="0"/>
              </a:rPr>
              <a:t>Na ulicy często najpierw słyszysz samochód strażacki, a dopiero potem go widzisz. Syrena strażacka wyje bardzo głośno. Kiedy kierowcy ją widzą, wiedzą, że strażakom bardzo się śpieszy. Zjeżdżają więc na bok, żeby zrobić im miejsce do przejazdu. Dzięki temu strażacy szybciej docierają do osób, które czekają na pomoc i ratunek.</a:t>
            </a:r>
            <a:endParaRPr lang="pl-PL" dirty="0">
              <a:latin typeface="Comic Sans MS" pitchFamily="66" charset="0"/>
            </a:endParaRPr>
          </a:p>
        </p:txBody>
      </p:sp>
      <p:pic>
        <p:nvPicPr>
          <p:cNvPr id="40962" name="Picture 2" descr="Strażacy w akcji. Pali się dom na Wierzbowej - Super Express"/>
          <p:cNvPicPr>
            <a:picLocks noChangeAspect="1" noChangeArrowheads="1"/>
          </p:cNvPicPr>
          <p:nvPr/>
        </p:nvPicPr>
        <p:blipFill>
          <a:blip r:embed="rId2"/>
          <a:srcRect/>
          <a:stretch>
            <a:fillRect/>
          </a:stretch>
        </p:blipFill>
        <p:spPr bwMode="auto">
          <a:xfrm>
            <a:off x="4000496" y="3357562"/>
            <a:ext cx="4967278" cy="319563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7158" y="274638"/>
            <a:ext cx="8429684" cy="868346"/>
          </a:xfrm>
        </p:spPr>
        <p:txBody>
          <a:bodyPr>
            <a:normAutofit/>
          </a:bodyPr>
          <a:lstStyle/>
          <a:p>
            <a:r>
              <a:rPr lang="pl-PL" sz="3600" dirty="0" smtClean="0">
                <a:latin typeface="Comic Sans MS" pitchFamily="66" charset="0"/>
              </a:rPr>
              <a:t>Samochód ratownictwa medycznego</a:t>
            </a:r>
            <a:endParaRPr lang="pl-PL" sz="3600" dirty="0">
              <a:latin typeface="Comic Sans MS" pitchFamily="66" charset="0"/>
            </a:endParaRPr>
          </a:p>
        </p:txBody>
      </p:sp>
      <p:sp>
        <p:nvSpPr>
          <p:cNvPr id="43014" name="AutoShape 6" descr="GRZEGORZ FORTUN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050" name="Picture 2" descr="Mercedes-Benz Vario 614D.jpg"/>
          <p:cNvPicPr>
            <a:picLocks noChangeAspect="1" noChangeArrowheads="1"/>
          </p:cNvPicPr>
          <p:nvPr/>
        </p:nvPicPr>
        <p:blipFill>
          <a:blip r:embed="rId2"/>
          <a:srcRect/>
          <a:stretch>
            <a:fillRect/>
          </a:stretch>
        </p:blipFill>
        <p:spPr bwMode="auto">
          <a:xfrm>
            <a:off x="857224" y="1571612"/>
            <a:ext cx="7386653" cy="493165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642910" y="2428868"/>
            <a:ext cx="7929618" cy="1754326"/>
          </a:xfrm>
          <a:prstGeom prst="rect">
            <a:avLst/>
          </a:prstGeom>
          <a:noFill/>
        </p:spPr>
        <p:txBody>
          <a:bodyPr wrap="square" rtlCol="0">
            <a:spAutoFit/>
          </a:bodyPr>
          <a:lstStyle/>
          <a:p>
            <a:pPr algn="ctr">
              <a:buNone/>
            </a:pPr>
            <a:r>
              <a:rPr lang="pl-PL" sz="3600" dirty="0" smtClean="0">
                <a:latin typeface="Comic Sans MS" pitchFamily="66" charset="0"/>
              </a:rPr>
              <a:t>Zawodowi strażacy w przeciwieństwie do ochotników, muszą zdać wieloczęściowy egzamin. </a:t>
            </a:r>
            <a:endParaRPr lang="pl-PL" sz="3600" dirty="0">
              <a:latin typeface="Comic Sans MS" pitchFamily="66" charset="0"/>
            </a:endParaRPr>
          </a:p>
        </p:txBody>
      </p:sp>
      <p:sp>
        <p:nvSpPr>
          <p:cNvPr id="4" name="pole tekstowe 3"/>
          <p:cNvSpPr txBox="1"/>
          <p:nvPr/>
        </p:nvSpPr>
        <p:spPr>
          <a:xfrm>
            <a:off x="571472" y="357166"/>
            <a:ext cx="8215370" cy="707886"/>
          </a:xfrm>
          <a:prstGeom prst="rect">
            <a:avLst/>
          </a:prstGeom>
          <a:noFill/>
        </p:spPr>
        <p:txBody>
          <a:bodyPr wrap="square" rtlCol="0">
            <a:spAutoFit/>
          </a:bodyPr>
          <a:lstStyle/>
          <a:p>
            <a:pPr algn="ctr"/>
            <a:r>
              <a:rPr lang="pl-PL" sz="4000" dirty="0" smtClean="0">
                <a:latin typeface="Comic Sans MS" pitchFamily="66" charset="0"/>
              </a:rPr>
              <a:t>Jak zostać strażakiem?</a:t>
            </a:r>
            <a:endParaRPr lang="pl-PL" sz="4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7158" y="274638"/>
            <a:ext cx="8429684" cy="868346"/>
          </a:xfrm>
        </p:spPr>
        <p:txBody>
          <a:bodyPr>
            <a:noAutofit/>
          </a:bodyPr>
          <a:lstStyle/>
          <a:p>
            <a:r>
              <a:rPr lang="pl-PL" sz="3600" dirty="0" smtClean="0">
                <a:latin typeface="Comic Sans MS" pitchFamily="66" charset="0"/>
              </a:rPr>
              <a:t>Czy zawsze prowadzi ta sama osoba?</a:t>
            </a:r>
            <a:endParaRPr lang="pl-PL" sz="3600" dirty="0">
              <a:latin typeface="Comic Sans MS" pitchFamily="66" charset="0"/>
            </a:endParaRPr>
          </a:p>
        </p:txBody>
      </p:sp>
      <p:sp>
        <p:nvSpPr>
          <p:cNvPr id="3" name="pole tekstowe 2"/>
          <p:cNvSpPr txBox="1"/>
          <p:nvPr/>
        </p:nvSpPr>
        <p:spPr>
          <a:xfrm>
            <a:off x="428596" y="2143116"/>
            <a:ext cx="5000660" cy="2585323"/>
          </a:xfrm>
          <a:prstGeom prst="rect">
            <a:avLst/>
          </a:prstGeom>
          <a:noFill/>
        </p:spPr>
        <p:txBody>
          <a:bodyPr wrap="square" rtlCol="0">
            <a:spAutoFit/>
          </a:bodyPr>
          <a:lstStyle/>
          <a:p>
            <a:pPr algn="ctr"/>
            <a:r>
              <a:rPr lang="pl-PL" dirty="0" smtClean="0">
                <a:latin typeface="Comic Sans MS" pitchFamily="66" charset="0"/>
              </a:rPr>
              <a:t>Strażak, który chce kierować samochodem ratownictwa medycznego musi uzyskać specjalne pozwolenie. Podobnie jest w przypadku samochodu z drabiną, czy autopompą. Żeby kierować tymi pojazdami trzeba zdać egzamin. Jadąc do pożaru, kierowca może przejeżdżać na czerwonym świetle i przekraczać dozwoloną prędkość, ale musi być bardzo uważny.</a:t>
            </a:r>
            <a:endParaRPr lang="pl-PL" dirty="0">
              <a:latin typeface="Comic Sans MS" pitchFamily="66" charset="0"/>
            </a:endParaRPr>
          </a:p>
        </p:txBody>
      </p:sp>
      <p:pic>
        <p:nvPicPr>
          <p:cNvPr id="18434" name="Picture 2" descr="KP PSP BŁONIE"/>
          <p:cNvPicPr>
            <a:picLocks noChangeAspect="1" noChangeArrowheads="1"/>
          </p:cNvPicPr>
          <p:nvPr/>
        </p:nvPicPr>
        <p:blipFill>
          <a:blip r:embed="rId2"/>
          <a:srcRect l="16504" t="12109"/>
          <a:stretch>
            <a:fillRect/>
          </a:stretch>
        </p:blipFill>
        <p:spPr bwMode="auto">
          <a:xfrm>
            <a:off x="5643570" y="3929066"/>
            <a:ext cx="2986077" cy="235743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7158" y="274638"/>
            <a:ext cx="8501122" cy="796908"/>
          </a:xfrm>
        </p:spPr>
        <p:txBody>
          <a:bodyPr>
            <a:normAutofit/>
          </a:bodyPr>
          <a:lstStyle/>
          <a:p>
            <a:r>
              <a:rPr lang="pl-PL" sz="3600" dirty="0" smtClean="0">
                <a:latin typeface="Comic Sans MS" pitchFamily="66" charset="0"/>
              </a:rPr>
              <a:t>Samochód ratownictwa chemicznego</a:t>
            </a:r>
            <a:endParaRPr lang="pl-PL" sz="3600" dirty="0">
              <a:latin typeface="Comic Sans MS" pitchFamily="66" charset="0"/>
            </a:endParaRPr>
          </a:p>
        </p:txBody>
      </p:sp>
      <p:pic>
        <p:nvPicPr>
          <p:cNvPr id="3" name="Picture 2" descr="Straż17.JPG"/>
          <p:cNvPicPr>
            <a:picLocks noChangeAspect="1" noChangeArrowheads="1"/>
          </p:cNvPicPr>
          <p:nvPr/>
        </p:nvPicPr>
        <p:blipFill>
          <a:blip r:embed="rId2"/>
          <a:srcRect l="12389" t="6116" r="6195" b="2140"/>
          <a:stretch>
            <a:fillRect/>
          </a:stretch>
        </p:blipFill>
        <p:spPr bwMode="auto">
          <a:xfrm>
            <a:off x="857224" y="1571612"/>
            <a:ext cx="7429552" cy="5107817"/>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868346"/>
          </a:xfrm>
        </p:spPr>
        <p:txBody>
          <a:bodyPr>
            <a:normAutofit fontScale="90000"/>
          </a:bodyPr>
          <a:lstStyle/>
          <a:p>
            <a:r>
              <a:rPr lang="pl-PL" sz="3600" dirty="0" smtClean="0">
                <a:latin typeface="Comic Sans MS" pitchFamily="66" charset="0"/>
              </a:rPr>
              <a:t>Samochód ratowniczo - poszukiwawczy</a:t>
            </a:r>
            <a:endParaRPr lang="pl-PL" sz="3600" dirty="0">
              <a:latin typeface="Comic Sans MS" pitchFamily="66" charset="0"/>
            </a:endParaRPr>
          </a:p>
        </p:txBody>
      </p:sp>
      <p:pic>
        <p:nvPicPr>
          <p:cNvPr id="45058" name="Picture 2" descr="SRp Mercedes-Benz Atego 1328 AF Szczęśniak of JRG 1 Łódź during the 2011 National Firefighters Day..jpg"/>
          <p:cNvPicPr>
            <a:picLocks noChangeAspect="1" noChangeArrowheads="1"/>
          </p:cNvPicPr>
          <p:nvPr/>
        </p:nvPicPr>
        <p:blipFill>
          <a:blip r:embed="rId2"/>
          <a:srcRect l="3309" t="22059" r="6249" b="8823"/>
          <a:stretch>
            <a:fillRect/>
          </a:stretch>
        </p:blipFill>
        <p:spPr bwMode="auto">
          <a:xfrm>
            <a:off x="714348" y="1643050"/>
            <a:ext cx="7929618" cy="4857784"/>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939784"/>
          </a:xfrm>
        </p:spPr>
        <p:txBody>
          <a:bodyPr>
            <a:normAutofit/>
          </a:bodyPr>
          <a:lstStyle/>
          <a:p>
            <a:r>
              <a:rPr lang="pl-PL" dirty="0" smtClean="0">
                <a:latin typeface="Comic Sans MS" pitchFamily="66" charset="0"/>
              </a:rPr>
              <a:t>Samochód wężowy</a:t>
            </a:r>
            <a:endParaRPr lang="pl-PL" dirty="0">
              <a:latin typeface="Comic Sans MS" pitchFamily="66" charset="0"/>
            </a:endParaRPr>
          </a:p>
        </p:txBody>
      </p:sp>
      <p:pic>
        <p:nvPicPr>
          <p:cNvPr id="47106" name="Picture 2" descr="Star266.jpg"/>
          <p:cNvPicPr>
            <a:picLocks noChangeAspect="1" noChangeArrowheads="1"/>
          </p:cNvPicPr>
          <p:nvPr/>
        </p:nvPicPr>
        <p:blipFill>
          <a:blip r:embed="rId2"/>
          <a:srcRect l="15107" r="2250" b="15113"/>
          <a:stretch>
            <a:fillRect/>
          </a:stretch>
        </p:blipFill>
        <p:spPr bwMode="auto">
          <a:xfrm>
            <a:off x="428596" y="1500174"/>
            <a:ext cx="8286808" cy="515557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96908"/>
          </a:xfrm>
        </p:spPr>
        <p:txBody>
          <a:bodyPr/>
          <a:lstStyle/>
          <a:p>
            <a:r>
              <a:rPr lang="pl-PL" dirty="0" smtClean="0">
                <a:latin typeface="Comic Sans MS" pitchFamily="66" charset="0"/>
              </a:rPr>
              <a:t>Samochód operacyjny</a:t>
            </a:r>
            <a:endParaRPr lang="pl-PL" dirty="0">
              <a:latin typeface="Comic Sans MS" pitchFamily="66" charset="0"/>
            </a:endParaRPr>
          </a:p>
        </p:txBody>
      </p:sp>
      <p:pic>
        <p:nvPicPr>
          <p:cNvPr id="48130" name="Picture 2" descr="SLOp - Renault Megane.jpg"/>
          <p:cNvPicPr>
            <a:picLocks noChangeAspect="1" noChangeArrowheads="1"/>
          </p:cNvPicPr>
          <p:nvPr/>
        </p:nvPicPr>
        <p:blipFill>
          <a:blip r:embed="rId2"/>
          <a:srcRect l="7389" t="9271" r="7107"/>
          <a:stretch>
            <a:fillRect/>
          </a:stretch>
        </p:blipFill>
        <p:spPr bwMode="auto">
          <a:xfrm>
            <a:off x="642910" y="1428736"/>
            <a:ext cx="7929618" cy="5051888"/>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868346"/>
          </a:xfrm>
        </p:spPr>
        <p:txBody>
          <a:bodyPr>
            <a:normAutofit/>
          </a:bodyPr>
          <a:lstStyle/>
          <a:p>
            <a:r>
              <a:rPr lang="pl-PL" sz="3600" dirty="0" smtClean="0">
                <a:latin typeface="Comic Sans MS" pitchFamily="66" charset="0"/>
              </a:rPr>
              <a:t>Samochód rozpoznawczo - ratowniczy</a:t>
            </a:r>
            <a:endParaRPr lang="pl-PL" sz="3600" dirty="0">
              <a:latin typeface="Comic Sans MS" pitchFamily="66" charset="0"/>
            </a:endParaRPr>
          </a:p>
        </p:txBody>
      </p:sp>
      <p:pic>
        <p:nvPicPr>
          <p:cNvPr id="49154" name="Picture 2" descr="Nissan Navara of JRG 3 on Krupnicza street in Kraków.jpg"/>
          <p:cNvPicPr>
            <a:picLocks noChangeAspect="1" noChangeArrowheads="1"/>
          </p:cNvPicPr>
          <p:nvPr/>
        </p:nvPicPr>
        <p:blipFill>
          <a:blip r:embed="rId2"/>
          <a:srcRect l="8438" t="12500" r="7187" b="22499"/>
          <a:stretch>
            <a:fillRect/>
          </a:stretch>
        </p:blipFill>
        <p:spPr bwMode="auto">
          <a:xfrm>
            <a:off x="428596" y="1500174"/>
            <a:ext cx="8286808" cy="5072098"/>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25470"/>
          </a:xfrm>
        </p:spPr>
        <p:txBody>
          <a:bodyPr>
            <a:normAutofit fontScale="90000"/>
          </a:bodyPr>
          <a:lstStyle/>
          <a:p>
            <a:r>
              <a:rPr lang="pl-PL" dirty="0" smtClean="0">
                <a:latin typeface="Comic Sans MS" pitchFamily="66" charset="0"/>
              </a:rPr>
              <a:t>Samochód ratownictwa wodnego</a:t>
            </a:r>
            <a:endParaRPr lang="pl-PL" dirty="0">
              <a:latin typeface="Comic Sans MS" pitchFamily="66" charset="0"/>
            </a:endParaRPr>
          </a:p>
        </p:txBody>
      </p:sp>
      <p:pic>
        <p:nvPicPr>
          <p:cNvPr id="50178" name="Picture 2" descr="Iveco Kielce P1000926c.jpg"/>
          <p:cNvPicPr>
            <a:picLocks noChangeAspect="1" noChangeArrowheads="1"/>
          </p:cNvPicPr>
          <p:nvPr/>
        </p:nvPicPr>
        <p:blipFill>
          <a:blip r:embed="rId2"/>
          <a:srcRect l="2185" t="5867" r="2767"/>
          <a:stretch>
            <a:fillRect/>
          </a:stretch>
        </p:blipFill>
        <p:spPr bwMode="auto">
          <a:xfrm>
            <a:off x="428596" y="1214422"/>
            <a:ext cx="8358246" cy="5286412"/>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7158" y="274638"/>
            <a:ext cx="8329642" cy="868346"/>
          </a:xfrm>
        </p:spPr>
        <p:txBody>
          <a:bodyPr>
            <a:noAutofit/>
          </a:bodyPr>
          <a:lstStyle/>
          <a:p>
            <a:r>
              <a:rPr lang="pl-PL" sz="3200" dirty="0" smtClean="0">
                <a:latin typeface="Comic Sans MS" pitchFamily="66" charset="0"/>
              </a:rPr>
              <a:t>Samochód z agregatem prądotwórczym</a:t>
            </a:r>
            <a:endParaRPr lang="pl-PL" sz="3200" dirty="0">
              <a:latin typeface="Comic Sans MS" pitchFamily="66" charset="0"/>
            </a:endParaRPr>
          </a:p>
        </p:txBody>
      </p:sp>
      <p:pic>
        <p:nvPicPr>
          <p:cNvPr id="51202" name="Picture 2" descr="Zuk OSP.jpg"/>
          <p:cNvPicPr>
            <a:picLocks noChangeAspect="1" noChangeArrowheads="1"/>
          </p:cNvPicPr>
          <p:nvPr/>
        </p:nvPicPr>
        <p:blipFill>
          <a:blip r:embed="rId2"/>
          <a:srcRect l="3543" t="25059" r="3149" b="1236"/>
          <a:stretch>
            <a:fillRect/>
          </a:stretch>
        </p:blipFill>
        <p:spPr bwMode="auto">
          <a:xfrm>
            <a:off x="357158" y="1643050"/>
            <a:ext cx="8358246" cy="500066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654032"/>
          </a:xfrm>
        </p:spPr>
        <p:txBody>
          <a:bodyPr>
            <a:normAutofit fontScale="90000"/>
          </a:bodyPr>
          <a:lstStyle/>
          <a:p>
            <a:r>
              <a:rPr lang="pl-PL" dirty="0" smtClean="0">
                <a:latin typeface="Comic Sans MS" pitchFamily="66" charset="0"/>
              </a:rPr>
              <a:t>Ciągnik z cysterną</a:t>
            </a:r>
            <a:endParaRPr lang="pl-PL" dirty="0">
              <a:latin typeface="Comic Sans MS" pitchFamily="66" charset="0"/>
            </a:endParaRPr>
          </a:p>
        </p:txBody>
      </p:sp>
      <p:pic>
        <p:nvPicPr>
          <p:cNvPr id="52230" name="Picture 6" descr="304[E]39 – GCBM 25 Scania G440/ISS Wawrzaszek – JRG 4 Łódź"/>
          <p:cNvPicPr>
            <a:picLocks noChangeAspect="1" noChangeArrowheads="1"/>
          </p:cNvPicPr>
          <p:nvPr/>
        </p:nvPicPr>
        <p:blipFill>
          <a:blip r:embed="rId2"/>
          <a:srcRect l="6140" t="23768" r="4386" b="22094"/>
          <a:stretch>
            <a:fillRect/>
          </a:stretch>
        </p:blipFill>
        <p:spPr bwMode="auto">
          <a:xfrm>
            <a:off x="285720" y="1500174"/>
            <a:ext cx="8643998" cy="4929222"/>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96908"/>
          </a:xfrm>
        </p:spPr>
        <p:txBody>
          <a:bodyPr/>
          <a:lstStyle/>
          <a:p>
            <a:r>
              <a:rPr lang="pl-PL" dirty="0" smtClean="0">
                <a:latin typeface="Comic Sans MS" pitchFamily="66" charset="0"/>
              </a:rPr>
              <a:t>Akcje ratunkowe</a:t>
            </a:r>
            <a:endParaRPr lang="pl-PL" dirty="0">
              <a:latin typeface="Comic Sans MS" pitchFamily="66" charset="0"/>
            </a:endParaRPr>
          </a:p>
        </p:txBody>
      </p:sp>
      <p:sp>
        <p:nvSpPr>
          <p:cNvPr id="4" name="pole tekstowe 3"/>
          <p:cNvSpPr txBox="1"/>
          <p:nvPr/>
        </p:nvSpPr>
        <p:spPr>
          <a:xfrm>
            <a:off x="642910" y="1428736"/>
            <a:ext cx="7858180" cy="4524315"/>
          </a:xfrm>
          <a:prstGeom prst="rect">
            <a:avLst/>
          </a:prstGeom>
          <a:noFill/>
        </p:spPr>
        <p:txBody>
          <a:bodyPr wrap="square" rtlCol="0">
            <a:spAutoFit/>
          </a:bodyPr>
          <a:lstStyle/>
          <a:p>
            <a:pPr algn="ctr"/>
            <a:r>
              <a:rPr lang="pl-PL" sz="3200" dirty="0" smtClean="0">
                <a:latin typeface="Comic Sans MS" pitchFamily="66" charset="0"/>
              </a:rPr>
              <a:t>Ratowniczy uczestniczą w następujących akcjach ratunkowych:</a:t>
            </a:r>
          </a:p>
          <a:p>
            <a:pPr algn="ctr"/>
            <a:endParaRPr lang="pl-PL" sz="3200" dirty="0" smtClean="0">
              <a:latin typeface="Comic Sans MS" pitchFamily="66" charset="0"/>
            </a:endParaRPr>
          </a:p>
          <a:p>
            <a:pPr algn="ctr"/>
            <a:r>
              <a:rPr lang="pl-PL" sz="3200" dirty="0" smtClean="0">
                <a:latin typeface="Comic Sans MS" pitchFamily="66" charset="0"/>
              </a:rPr>
              <a:t>pożar lasów</a:t>
            </a:r>
          </a:p>
          <a:p>
            <a:pPr algn="ctr"/>
            <a:r>
              <a:rPr lang="pl-PL" sz="3200" dirty="0" smtClean="0">
                <a:latin typeface="Comic Sans MS" pitchFamily="66" charset="0"/>
              </a:rPr>
              <a:t>wypadki drogowe</a:t>
            </a:r>
          </a:p>
          <a:p>
            <a:pPr algn="ctr"/>
            <a:r>
              <a:rPr lang="pl-PL" sz="3200" dirty="0" smtClean="0">
                <a:latin typeface="Comic Sans MS" pitchFamily="66" charset="0"/>
              </a:rPr>
              <a:t>akcje ratunkowe w górach</a:t>
            </a:r>
          </a:p>
          <a:p>
            <a:pPr algn="ctr"/>
            <a:r>
              <a:rPr lang="pl-PL" sz="3200" dirty="0" smtClean="0">
                <a:latin typeface="Comic Sans MS" pitchFamily="66" charset="0"/>
              </a:rPr>
              <a:t>powódź</a:t>
            </a:r>
          </a:p>
          <a:p>
            <a:pPr algn="ctr"/>
            <a:r>
              <a:rPr lang="pl-PL" sz="3200" dirty="0" smtClean="0">
                <a:latin typeface="Comic Sans MS" pitchFamily="66" charset="0"/>
              </a:rPr>
              <a:t>gruzowiska</a:t>
            </a:r>
          </a:p>
          <a:p>
            <a:pPr algn="ctr"/>
            <a:r>
              <a:rPr lang="pl-PL" sz="3200" dirty="0" smtClean="0">
                <a:latin typeface="Comic Sans MS" pitchFamily="66" charset="0"/>
              </a:rPr>
              <a:t>budynki mieszkalne</a:t>
            </a:r>
            <a:endParaRPr lang="pl-PL" sz="3200" dirty="0">
              <a:latin typeface="Comic Sans MS"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st clipart quiz, Test quiz Transparent FREE for download on ..."/>
          <p:cNvPicPr>
            <a:picLocks noChangeAspect="1" noChangeArrowheads="1"/>
          </p:cNvPicPr>
          <p:nvPr/>
        </p:nvPicPr>
        <p:blipFill>
          <a:blip r:embed="rId2"/>
          <a:srcRect/>
          <a:stretch>
            <a:fillRect/>
          </a:stretch>
        </p:blipFill>
        <p:spPr bwMode="auto">
          <a:xfrm>
            <a:off x="428597" y="357166"/>
            <a:ext cx="2643205" cy="1740489"/>
          </a:xfrm>
          <a:prstGeom prst="rect">
            <a:avLst/>
          </a:prstGeom>
          <a:noFill/>
        </p:spPr>
      </p:pic>
      <p:pic>
        <p:nvPicPr>
          <p:cNvPr id="1028" name="Picture 4" descr="51,394 Interview Stock Illustrations, Cliparts And Royalty Free ..."/>
          <p:cNvPicPr>
            <a:picLocks noChangeAspect="1" noChangeArrowheads="1"/>
          </p:cNvPicPr>
          <p:nvPr/>
        </p:nvPicPr>
        <p:blipFill>
          <a:blip r:embed="rId3"/>
          <a:srcRect/>
          <a:stretch>
            <a:fillRect/>
          </a:stretch>
        </p:blipFill>
        <p:spPr bwMode="auto">
          <a:xfrm>
            <a:off x="285720" y="2428868"/>
            <a:ext cx="2821688" cy="2000264"/>
          </a:xfrm>
          <a:prstGeom prst="rect">
            <a:avLst/>
          </a:prstGeom>
          <a:noFill/>
        </p:spPr>
      </p:pic>
      <p:pic>
        <p:nvPicPr>
          <p:cNvPr id="1030" name="Picture 6" descr="Urban green park landscape with running peoples Vector Image"/>
          <p:cNvPicPr>
            <a:picLocks noChangeAspect="1" noChangeArrowheads="1"/>
          </p:cNvPicPr>
          <p:nvPr/>
        </p:nvPicPr>
        <p:blipFill>
          <a:blip r:embed="rId4" cstate="print"/>
          <a:srcRect l="6616" t="2811" r="10133" b="13153"/>
          <a:stretch>
            <a:fillRect/>
          </a:stretch>
        </p:blipFill>
        <p:spPr bwMode="auto">
          <a:xfrm>
            <a:off x="285720" y="4714884"/>
            <a:ext cx="2786082" cy="1857388"/>
          </a:xfrm>
          <a:prstGeom prst="rect">
            <a:avLst/>
          </a:prstGeom>
          <a:noFill/>
        </p:spPr>
      </p:pic>
      <p:sp>
        <p:nvSpPr>
          <p:cNvPr id="7" name="pole tekstowe 6"/>
          <p:cNvSpPr txBox="1"/>
          <p:nvPr/>
        </p:nvSpPr>
        <p:spPr>
          <a:xfrm>
            <a:off x="3571868" y="2285992"/>
            <a:ext cx="5143536" cy="2246769"/>
          </a:xfrm>
          <a:prstGeom prst="rect">
            <a:avLst/>
          </a:prstGeom>
          <a:noFill/>
        </p:spPr>
        <p:txBody>
          <a:bodyPr wrap="square" rtlCol="0">
            <a:spAutoFit/>
          </a:bodyPr>
          <a:lstStyle/>
          <a:p>
            <a:pPr algn="ctr">
              <a:buNone/>
            </a:pPr>
            <a:r>
              <a:rPr lang="pl-PL" sz="2800" dirty="0" smtClean="0">
                <a:latin typeface="Comic Sans MS" pitchFamily="66" charset="0"/>
              </a:rPr>
              <a:t>Egzamin ten składa się z następujących części:</a:t>
            </a:r>
          </a:p>
          <a:p>
            <a:pPr algn="ctr">
              <a:buFontTx/>
              <a:buChar char="-"/>
            </a:pPr>
            <a:r>
              <a:rPr lang="pl-PL" sz="2800" dirty="0" smtClean="0">
                <a:latin typeface="Comic Sans MS" pitchFamily="66" charset="0"/>
              </a:rPr>
              <a:t>test wiedzy</a:t>
            </a:r>
          </a:p>
          <a:p>
            <a:pPr algn="ctr">
              <a:buFontTx/>
              <a:buChar char="-"/>
            </a:pPr>
            <a:r>
              <a:rPr lang="pl-PL" sz="2800" dirty="0" smtClean="0">
                <a:latin typeface="Comic Sans MS" pitchFamily="66" charset="0"/>
              </a:rPr>
              <a:t>rozmowa kwalifikacyjna</a:t>
            </a:r>
          </a:p>
          <a:p>
            <a:pPr algn="ctr">
              <a:buFontTx/>
              <a:buChar char="-"/>
            </a:pPr>
            <a:r>
              <a:rPr lang="pl-PL" sz="2800" dirty="0" smtClean="0">
                <a:latin typeface="Comic Sans MS" pitchFamily="66" charset="0"/>
              </a:rPr>
              <a:t>test sprawności fizycznej</a:t>
            </a:r>
            <a:endParaRPr lang="pl-PL" sz="2800" dirty="0">
              <a:latin typeface="Comic Sans MS" pitchFamily="66"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Comic Sans MS" pitchFamily="66" charset="0"/>
              </a:rPr>
              <a:t>Pożar lasów</a:t>
            </a:r>
            <a:endParaRPr lang="pl-PL" dirty="0">
              <a:latin typeface="Comic Sans MS" pitchFamily="66" charset="0"/>
            </a:endParaRPr>
          </a:p>
        </p:txBody>
      </p:sp>
      <p:sp>
        <p:nvSpPr>
          <p:cNvPr id="4" name="pole tekstowe 3"/>
          <p:cNvSpPr txBox="1"/>
          <p:nvPr/>
        </p:nvSpPr>
        <p:spPr>
          <a:xfrm>
            <a:off x="285720" y="2214554"/>
            <a:ext cx="3643338" cy="3108543"/>
          </a:xfrm>
          <a:prstGeom prst="rect">
            <a:avLst/>
          </a:prstGeom>
          <a:noFill/>
        </p:spPr>
        <p:txBody>
          <a:bodyPr wrap="square" rtlCol="0">
            <a:spAutoFit/>
          </a:bodyPr>
          <a:lstStyle/>
          <a:p>
            <a:pPr algn="ctr"/>
            <a:r>
              <a:rPr lang="pl-PL" sz="2800" dirty="0" smtClean="0">
                <a:latin typeface="Comic Sans MS" pitchFamily="66" charset="0"/>
              </a:rPr>
              <a:t>Kiedy pali się las, w akcji gaszenia często uczestniczy wiele różnych samochodów strażackich i setki strażaków.</a:t>
            </a:r>
            <a:endParaRPr lang="pl-PL" sz="2800" dirty="0">
              <a:latin typeface="Comic Sans MS" pitchFamily="66" charset="0"/>
            </a:endParaRPr>
          </a:p>
        </p:txBody>
      </p:sp>
      <p:pic>
        <p:nvPicPr>
          <p:cNvPr id="1026" name="Picture 2" descr="Australia płonie | Będzie gorzej - Polityka.pl"/>
          <p:cNvPicPr>
            <a:picLocks noChangeAspect="1" noChangeArrowheads="1"/>
          </p:cNvPicPr>
          <p:nvPr/>
        </p:nvPicPr>
        <p:blipFill>
          <a:blip r:embed="rId2"/>
          <a:srcRect/>
          <a:stretch>
            <a:fillRect/>
          </a:stretch>
        </p:blipFill>
        <p:spPr bwMode="auto">
          <a:xfrm>
            <a:off x="4357686" y="3500438"/>
            <a:ext cx="4500594" cy="2893239"/>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Comic Sans MS" pitchFamily="66" charset="0"/>
              </a:rPr>
              <a:t>Wypadek drogowy</a:t>
            </a:r>
            <a:endParaRPr lang="pl-PL" dirty="0">
              <a:latin typeface="Comic Sans MS" pitchFamily="66" charset="0"/>
            </a:endParaRPr>
          </a:p>
        </p:txBody>
      </p:sp>
      <p:sp>
        <p:nvSpPr>
          <p:cNvPr id="3" name="pole tekstowe 2"/>
          <p:cNvSpPr txBox="1"/>
          <p:nvPr/>
        </p:nvSpPr>
        <p:spPr>
          <a:xfrm>
            <a:off x="5000628" y="1714488"/>
            <a:ext cx="3929090" cy="1938992"/>
          </a:xfrm>
          <a:prstGeom prst="rect">
            <a:avLst/>
          </a:prstGeom>
          <a:noFill/>
        </p:spPr>
        <p:txBody>
          <a:bodyPr wrap="square" rtlCol="0">
            <a:spAutoFit/>
          </a:bodyPr>
          <a:lstStyle/>
          <a:p>
            <a:pPr algn="ctr"/>
            <a:r>
              <a:rPr lang="pl-PL" sz="2400" dirty="0" smtClean="0">
                <a:latin typeface="Comic Sans MS" pitchFamily="66" charset="0"/>
              </a:rPr>
              <a:t>Kiedy dojdzie do wypadku na drodze, strażakom dużo czasu zajmuje wydobycie rannych ze zgniecionych samochodów.</a:t>
            </a:r>
            <a:endParaRPr lang="pl-PL" sz="2400" dirty="0">
              <a:latin typeface="Comic Sans MS" pitchFamily="66" charset="0"/>
            </a:endParaRPr>
          </a:p>
        </p:txBody>
      </p:sp>
      <p:pic>
        <p:nvPicPr>
          <p:cNvPr id="53250" name="Picture 2" descr="Śmiertelny wypadek pod Grajewem – Komenda Wojewódzka Państwowej ..."/>
          <p:cNvPicPr>
            <a:picLocks noChangeAspect="1" noChangeArrowheads="1"/>
          </p:cNvPicPr>
          <p:nvPr/>
        </p:nvPicPr>
        <p:blipFill>
          <a:blip r:embed="rId2"/>
          <a:srcRect/>
          <a:stretch>
            <a:fillRect/>
          </a:stretch>
        </p:blipFill>
        <p:spPr bwMode="auto">
          <a:xfrm>
            <a:off x="214282" y="3714752"/>
            <a:ext cx="4876800" cy="2900365"/>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96908"/>
          </a:xfrm>
        </p:spPr>
        <p:txBody>
          <a:bodyPr/>
          <a:lstStyle/>
          <a:p>
            <a:r>
              <a:rPr lang="pl-PL" dirty="0" smtClean="0">
                <a:latin typeface="Comic Sans MS" pitchFamily="66" charset="0"/>
              </a:rPr>
              <a:t>Akcja ratunkowa w górach</a:t>
            </a:r>
            <a:endParaRPr lang="pl-PL" dirty="0">
              <a:latin typeface="Comic Sans MS" pitchFamily="66" charset="0"/>
            </a:endParaRPr>
          </a:p>
        </p:txBody>
      </p:sp>
      <p:sp>
        <p:nvSpPr>
          <p:cNvPr id="3" name="pole tekstowe 2"/>
          <p:cNvSpPr txBox="1"/>
          <p:nvPr/>
        </p:nvSpPr>
        <p:spPr>
          <a:xfrm>
            <a:off x="357158" y="1714488"/>
            <a:ext cx="4286280" cy="2677656"/>
          </a:xfrm>
          <a:prstGeom prst="rect">
            <a:avLst/>
          </a:prstGeom>
          <a:noFill/>
        </p:spPr>
        <p:txBody>
          <a:bodyPr wrap="square" rtlCol="0">
            <a:spAutoFit/>
          </a:bodyPr>
          <a:lstStyle/>
          <a:p>
            <a:pPr algn="ctr"/>
            <a:r>
              <a:rPr lang="pl-PL" sz="2400" dirty="0" smtClean="0">
                <a:latin typeface="Comic Sans MS" pitchFamily="66" charset="0"/>
              </a:rPr>
              <a:t>W niektórych krajach strażacy zajmują się także ratownictwem górskim. Zarówno zimą jak i latem pomagają osobom, które utknęły w trudno dostępnych miejscach.</a:t>
            </a:r>
            <a:endParaRPr lang="pl-PL" sz="2400" dirty="0">
              <a:latin typeface="Comic Sans MS" pitchFamily="66" charset="0"/>
            </a:endParaRPr>
          </a:p>
        </p:txBody>
      </p:sp>
      <p:pic>
        <p:nvPicPr>
          <p:cNvPr id="54274" name="Picture 2" descr="Jak wyglądała burza na Giewoncie? Relacje świadków są przerażające ..."/>
          <p:cNvPicPr>
            <a:picLocks noChangeAspect="1" noChangeArrowheads="1"/>
          </p:cNvPicPr>
          <p:nvPr/>
        </p:nvPicPr>
        <p:blipFill>
          <a:blip r:embed="rId2"/>
          <a:srcRect/>
          <a:stretch>
            <a:fillRect/>
          </a:stretch>
        </p:blipFill>
        <p:spPr bwMode="auto">
          <a:xfrm>
            <a:off x="4786314" y="3143248"/>
            <a:ext cx="4167162" cy="3303238"/>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Comic Sans MS" pitchFamily="66" charset="0"/>
              </a:rPr>
              <a:t>Powódź</a:t>
            </a:r>
            <a:endParaRPr lang="pl-PL" dirty="0">
              <a:latin typeface="Comic Sans MS" pitchFamily="66" charset="0"/>
            </a:endParaRPr>
          </a:p>
        </p:txBody>
      </p:sp>
      <p:sp>
        <p:nvSpPr>
          <p:cNvPr id="3" name="pole tekstowe 2"/>
          <p:cNvSpPr txBox="1"/>
          <p:nvPr/>
        </p:nvSpPr>
        <p:spPr>
          <a:xfrm>
            <a:off x="5286380" y="1643050"/>
            <a:ext cx="3500462" cy="1200329"/>
          </a:xfrm>
          <a:prstGeom prst="rect">
            <a:avLst/>
          </a:prstGeom>
          <a:noFill/>
        </p:spPr>
        <p:txBody>
          <a:bodyPr wrap="square" rtlCol="0">
            <a:spAutoFit/>
          </a:bodyPr>
          <a:lstStyle/>
          <a:p>
            <a:pPr algn="ctr"/>
            <a:r>
              <a:rPr lang="pl-PL" dirty="0" smtClean="0">
                <a:latin typeface="Comic Sans MS" pitchFamily="66" charset="0"/>
              </a:rPr>
              <a:t>Kiedy poziom wody nagle się podnosi, strażacy ewakuują tych którzy nie zdążyli opuścić zalanych domów. </a:t>
            </a:r>
            <a:endParaRPr lang="pl-PL" dirty="0">
              <a:latin typeface="Comic Sans MS" pitchFamily="66" charset="0"/>
            </a:endParaRPr>
          </a:p>
        </p:txBody>
      </p:sp>
      <p:pic>
        <p:nvPicPr>
          <p:cNvPr id="56322" name="Picture 2" descr="Powódź: Sytuacja się stabilizuje. Jest szansa na pieniądze z UE"/>
          <p:cNvPicPr>
            <a:picLocks noChangeAspect="1" noChangeArrowheads="1"/>
          </p:cNvPicPr>
          <p:nvPr/>
        </p:nvPicPr>
        <p:blipFill>
          <a:blip r:embed="rId2"/>
          <a:srcRect/>
          <a:stretch>
            <a:fillRect/>
          </a:stretch>
        </p:blipFill>
        <p:spPr bwMode="auto">
          <a:xfrm>
            <a:off x="214282" y="3286124"/>
            <a:ext cx="4738710" cy="3169013"/>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25470"/>
          </a:xfrm>
        </p:spPr>
        <p:txBody>
          <a:bodyPr>
            <a:normAutofit fontScale="90000"/>
          </a:bodyPr>
          <a:lstStyle/>
          <a:p>
            <a:r>
              <a:rPr lang="pl-PL" dirty="0" smtClean="0">
                <a:latin typeface="Comic Sans MS" pitchFamily="66" charset="0"/>
              </a:rPr>
              <a:t>Gruzowiska</a:t>
            </a:r>
            <a:endParaRPr lang="pl-PL" dirty="0">
              <a:latin typeface="Comic Sans MS" pitchFamily="66" charset="0"/>
            </a:endParaRPr>
          </a:p>
        </p:txBody>
      </p:sp>
      <p:pic>
        <p:nvPicPr>
          <p:cNvPr id="57346" name="Picture 2" descr="Koniec akcji ratowniczo-poszukiwawczej po wybuchu gazu w Szczyrku ..."/>
          <p:cNvPicPr>
            <a:picLocks noChangeAspect="1" noChangeArrowheads="1"/>
          </p:cNvPicPr>
          <p:nvPr/>
        </p:nvPicPr>
        <p:blipFill>
          <a:blip r:embed="rId2"/>
          <a:srcRect/>
          <a:stretch>
            <a:fillRect/>
          </a:stretch>
        </p:blipFill>
        <p:spPr bwMode="auto">
          <a:xfrm>
            <a:off x="4323462" y="3571876"/>
            <a:ext cx="4557369" cy="3024180"/>
          </a:xfrm>
          <a:prstGeom prst="rect">
            <a:avLst/>
          </a:prstGeom>
          <a:noFill/>
        </p:spPr>
      </p:pic>
      <p:sp>
        <p:nvSpPr>
          <p:cNvPr id="4" name="pole tekstowe 3"/>
          <p:cNvSpPr txBox="1"/>
          <p:nvPr/>
        </p:nvSpPr>
        <p:spPr>
          <a:xfrm>
            <a:off x="428596" y="1571612"/>
            <a:ext cx="3571900" cy="1938992"/>
          </a:xfrm>
          <a:prstGeom prst="rect">
            <a:avLst/>
          </a:prstGeom>
          <a:noFill/>
        </p:spPr>
        <p:txBody>
          <a:bodyPr wrap="square" rtlCol="0">
            <a:spAutoFit/>
          </a:bodyPr>
          <a:lstStyle/>
          <a:p>
            <a:pPr algn="ctr"/>
            <a:r>
              <a:rPr lang="pl-PL" sz="2400" dirty="0" smtClean="0">
                <a:latin typeface="Comic Sans MS" pitchFamily="66" charset="0"/>
              </a:rPr>
              <a:t>Kiedy zawali się jakiś budynek, strażacy szukają osób, które zostały uwięzione pod gruzami.</a:t>
            </a:r>
            <a:endParaRPr lang="pl-PL" sz="2400" dirty="0">
              <a:latin typeface="Comic Sans MS" pitchFamily="66"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868346"/>
          </a:xfrm>
        </p:spPr>
        <p:txBody>
          <a:bodyPr/>
          <a:lstStyle/>
          <a:p>
            <a:r>
              <a:rPr lang="pl-PL" dirty="0" smtClean="0">
                <a:latin typeface="Comic Sans MS" pitchFamily="66" charset="0"/>
              </a:rPr>
              <a:t>Wysokie budynki</a:t>
            </a:r>
            <a:endParaRPr lang="pl-PL" dirty="0">
              <a:latin typeface="Comic Sans MS" pitchFamily="66" charset="0"/>
            </a:endParaRPr>
          </a:p>
        </p:txBody>
      </p:sp>
      <p:sp>
        <p:nvSpPr>
          <p:cNvPr id="3" name="pole tekstowe 2"/>
          <p:cNvSpPr txBox="1"/>
          <p:nvPr/>
        </p:nvSpPr>
        <p:spPr>
          <a:xfrm>
            <a:off x="5429256" y="1571612"/>
            <a:ext cx="3429024" cy="2246769"/>
          </a:xfrm>
          <a:prstGeom prst="rect">
            <a:avLst/>
          </a:prstGeom>
          <a:noFill/>
        </p:spPr>
        <p:txBody>
          <a:bodyPr wrap="square" rtlCol="0">
            <a:spAutoFit/>
          </a:bodyPr>
          <a:lstStyle/>
          <a:p>
            <a:pPr algn="ctr"/>
            <a:r>
              <a:rPr lang="pl-PL" sz="2000" dirty="0" smtClean="0">
                <a:latin typeface="Comic Sans MS" pitchFamily="66" charset="0"/>
              </a:rPr>
              <a:t>Jeśli pożar wybuchnie w bloku lub wieżowcu, w biurowcu lub w domu, strażacy muszą działać bardzo szybko, bo w środku przebywa wiele osób.</a:t>
            </a:r>
            <a:endParaRPr lang="pl-PL" sz="2000" dirty="0">
              <a:latin typeface="Comic Sans MS" pitchFamily="66" charset="0"/>
            </a:endParaRPr>
          </a:p>
        </p:txBody>
      </p:sp>
      <p:pic>
        <p:nvPicPr>
          <p:cNvPr id="58370" name="Picture 2" descr="Bangladesz: Wieżowiec stanął w ogniu. Co najmniej siedmiu zabitych ..."/>
          <p:cNvPicPr>
            <a:picLocks noChangeAspect="1" noChangeArrowheads="1"/>
          </p:cNvPicPr>
          <p:nvPr/>
        </p:nvPicPr>
        <p:blipFill>
          <a:blip r:embed="rId2" cstate="print"/>
          <a:srcRect/>
          <a:stretch>
            <a:fillRect/>
          </a:stretch>
        </p:blipFill>
        <p:spPr bwMode="auto">
          <a:xfrm>
            <a:off x="214282" y="2857496"/>
            <a:ext cx="4714908" cy="3786214"/>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96908"/>
          </a:xfrm>
        </p:spPr>
        <p:txBody>
          <a:bodyPr/>
          <a:lstStyle/>
          <a:p>
            <a:r>
              <a:rPr lang="pl-PL" dirty="0" smtClean="0">
                <a:latin typeface="Comic Sans MS" pitchFamily="66" charset="0"/>
              </a:rPr>
              <a:t>Ubiór strażacki</a:t>
            </a:r>
            <a:endParaRPr lang="pl-PL" dirty="0">
              <a:latin typeface="Comic Sans MS" pitchFamily="66" charset="0"/>
            </a:endParaRPr>
          </a:p>
        </p:txBody>
      </p:sp>
      <p:pic>
        <p:nvPicPr>
          <p:cNvPr id="17410" name="Picture 2" descr="Strażacka rewia mody. Zobacz uniformy i mundury strażaków | Głos ..."/>
          <p:cNvPicPr>
            <a:picLocks noChangeAspect="1" noChangeArrowheads="1"/>
          </p:cNvPicPr>
          <p:nvPr/>
        </p:nvPicPr>
        <p:blipFill>
          <a:blip r:embed="rId2"/>
          <a:srcRect/>
          <a:stretch>
            <a:fillRect/>
          </a:stretch>
        </p:blipFill>
        <p:spPr bwMode="auto">
          <a:xfrm>
            <a:off x="500034" y="1428736"/>
            <a:ext cx="8143932" cy="51197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Ubranie koszarowe - Ubranie Koszarowe (bez dystynkcji)"/>
          <p:cNvPicPr>
            <a:picLocks noChangeAspect="1" noChangeArrowheads="1"/>
          </p:cNvPicPr>
          <p:nvPr/>
        </p:nvPicPr>
        <p:blipFill>
          <a:blip r:embed="rId2">
            <a:clrChange>
              <a:clrFrom>
                <a:srgbClr val="FFFFFF"/>
              </a:clrFrom>
              <a:clrTo>
                <a:srgbClr val="FFFFFF">
                  <a:alpha val="0"/>
                </a:srgbClr>
              </a:clrTo>
            </a:clrChange>
          </a:blip>
          <a:srcRect l="24194" t="7324" r="25219"/>
          <a:stretch>
            <a:fillRect/>
          </a:stretch>
        </p:blipFill>
        <p:spPr bwMode="auto">
          <a:xfrm>
            <a:off x="3571868" y="785794"/>
            <a:ext cx="2143140" cy="5876933"/>
          </a:xfrm>
          <a:prstGeom prst="rect">
            <a:avLst/>
          </a:prstGeom>
          <a:noFill/>
        </p:spPr>
      </p:pic>
      <p:sp>
        <p:nvSpPr>
          <p:cNvPr id="3" name="pole tekstowe 2"/>
          <p:cNvSpPr txBox="1"/>
          <p:nvPr/>
        </p:nvSpPr>
        <p:spPr>
          <a:xfrm>
            <a:off x="285720" y="357166"/>
            <a:ext cx="3000396" cy="461665"/>
          </a:xfrm>
          <a:prstGeom prst="rect">
            <a:avLst/>
          </a:prstGeom>
          <a:noFill/>
        </p:spPr>
        <p:txBody>
          <a:bodyPr wrap="square" rtlCol="0">
            <a:spAutoFit/>
          </a:bodyPr>
          <a:lstStyle/>
          <a:p>
            <a:pPr algn="ctr"/>
            <a:r>
              <a:rPr lang="pl-PL" sz="2400" b="1" dirty="0" smtClean="0">
                <a:latin typeface="Comic Sans MS" pitchFamily="66" charset="0"/>
              </a:rPr>
              <a:t>Mundur koszarowy</a:t>
            </a:r>
            <a:endParaRPr lang="pl-PL" sz="2400" b="1" dirty="0">
              <a:latin typeface="Comic Sans MS" pitchFamily="66" charset="0"/>
            </a:endParaRPr>
          </a:p>
        </p:txBody>
      </p:sp>
      <p:cxnSp>
        <p:nvCxnSpPr>
          <p:cNvPr id="5" name="Łącznik prosty ze strzałką 4"/>
          <p:cNvCxnSpPr/>
          <p:nvPr/>
        </p:nvCxnSpPr>
        <p:spPr>
          <a:xfrm flipV="1">
            <a:off x="4786314" y="1000108"/>
            <a:ext cx="1285884"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pole tekstowe 5"/>
          <p:cNvSpPr txBox="1"/>
          <p:nvPr/>
        </p:nvSpPr>
        <p:spPr>
          <a:xfrm>
            <a:off x="6215074" y="928670"/>
            <a:ext cx="2500330" cy="369332"/>
          </a:xfrm>
          <a:prstGeom prst="rect">
            <a:avLst/>
          </a:prstGeom>
          <a:noFill/>
        </p:spPr>
        <p:txBody>
          <a:bodyPr wrap="square" rtlCol="0">
            <a:spAutoFit/>
          </a:bodyPr>
          <a:lstStyle/>
          <a:p>
            <a:r>
              <a:rPr lang="pl-PL" b="1" dirty="0" smtClean="0">
                <a:latin typeface="Comic Sans MS" pitchFamily="66" charset="0"/>
              </a:rPr>
              <a:t>czapka koszarowa</a:t>
            </a:r>
            <a:endParaRPr lang="pl-PL" b="1" dirty="0">
              <a:latin typeface="Comic Sans MS" pitchFamily="66" charset="0"/>
            </a:endParaRPr>
          </a:p>
        </p:txBody>
      </p:sp>
      <p:cxnSp>
        <p:nvCxnSpPr>
          <p:cNvPr id="8" name="Łącznik prosty ze strzałką 7"/>
          <p:cNvCxnSpPr/>
          <p:nvPr/>
        </p:nvCxnSpPr>
        <p:spPr>
          <a:xfrm rot="10800000">
            <a:off x="2357422" y="4000504"/>
            <a:ext cx="1857388" cy="14287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p:nvPr/>
        </p:nvCxnSpPr>
        <p:spPr>
          <a:xfrm rot="5400000">
            <a:off x="2428860" y="2143116"/>
            <a:ext cx="1714512" cy="1714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214282" y="3786190"/>
            <a:ext cx="2500330" cy="369332"/>
          </a:xfrm>
          <a:prstGeom prst="rect">
            <a:avLst/>
          </a:prstGeom>
          <a:noFill/>
        </p:spPr>
        <p:txBody>
          <a:bodyPr wrap="square" rtlCol="0">
            <a:spAutoFit/>
          </a:bodyPr>
          <a:lstStyle/>
          <a:p>
            <a:r>
              <a:rPr lang="pl-PL" b="1" dirty="0" smtClean="0">
                <a:latin typeface="Comic Sans MS" pitchFamily="66" charset="0"/>
              </a:rPr>
              <a:t>taśmy odblaskowe</a:t>
            </a:r>
            <a:endParaRPr lang="pl-PL" b="1" dirty="0">
              <a:latin typeface="Comic Sans MS" pitchFamily="66" charset="0"/>
            </a:endParaRPr>
          </a:p>
        </p:txBody>
      </p:sp>
      <p:sp>
        <p:nvSpPr>
          <p:cNvPr id="15" name="pole tekstowe 14"/>
          <p:cNvSpPr txBox="1"/>
          <p:nvPr/>
        </p:nvSpPr>
        <p:spPr>
          <a:xfrm>
            <a:off x="6072198" y="4000504"/>
            <a:ext cx="2786082" cy="2308324"/>
          </a:xfrm>
          <a:prstGeom prst="rect">
            <a:avLst/>
          </a:prstGeom>
          <a:noFill/>
        </p:spPr>
        <p:txBody>
          <a:bodyPr wrap="square" rtlCol="0">
            <a:spAutoFit/>
          </a:bodyPr>
          <a:lstStyle/>
          <a:p>
            <a:pPr algn="ctr"/>
            <a:r>
              <a:rPr lang="pl-PL" dirty="0" smtClean="0">
                <a:latin typeface="Comic Sans MS" pitchFamily="66" charset="0"/>
              </a:rPr>
              <a:t>Wszyscy strażacy na całym świecie mają na ubraniach taśmy odblaskowe i fluorescencyjne, dzięki którym są bardzo dobrze widoczni po zmroku. </a:t>
            </a:r>
            <a:endParaRPr lang="pl-PL" dirty="0">
              <a:latin typeface="Comic Sans MS"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Gosia\Desktop\unnamed.jpg"/>
          <p:cNvPicPr>
            <a:picLocks noChangeAspect="1" noChangeArrowheads="1"/>
          </p:cNvPicPr>
          <p:nvPr/>
        </p:nvPicPr>
        <p:blipFill>
          <a:blip r:embed="rId2">
            <a:clrChange>
              <a:clrFrom>
                <a:srgbClr val="FFFFFF"/>
              </a:clrFrom>
              <a:clrTo>
                <a:srgbClr val="FFFFFF">
                  <a:alpha val="0"/>
                </a:srgbClr>
              </a:clrTo>
            </a:clrChange>
          </a:blip>
          <a:srcRect l="55859" r="4590"/>
          <a:stretch>
            <a:fillRect/>
          </a:stretch>
        </p:blipFill>
        <p:spPr bwMode="auto">
          <a:xfrm>
            <a:off x="3786182" y="357166"/>
            <a:ext cx="2143140" cy="6143668"/>
          </a:xfrm>
          <a:prstGeom prst="rect">
            <a:avLst/>
          </a:prstGeom>
          <a:noFill/>
        </p:spPr>
      </p:pic>
      <p:cxnSp>
        <p:nvCxnSpPr>
          <p:cNvPr id="6" name="Łącznik prosty ze strzałką 5"/>
          <p:cNvCxnSpPr/>
          <p:nvPr/>
        </p:nvCxnSpPr>
        <p:spPr>
          <a:xfrm flipV="1">
            <a:off x="5214942" y="571480"/>
            <a:ext cx="857256"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pole tekstowe 6"/>
          <p:cNvSpPr txBox="1"/>
          <p:nvPr/>
        </p:nvSpPr>
        <p:spPr>
          <a:xfrm>
            <a:off x="6143636" y="571480"/>
            <a:ext cx="1571636" cy="369332"/>
          </a:xfrm>
          <a:prstGeom prst="rect">
            <a:avLst/>
          </a:prstGeom>
          <a:noFill/>
        </p:spPr>
        <p:txBody>
          <a:bodyPr wrap="square" rtlCol="0">
            <a:spAutoFit/>
          </a:bodyPr>
          <a:lstStyle/>
          <a:p>
            <a:r>
              <a:rPr lang="pl-PL" b="1" dirty="0" smtClean="0">
                <a:latin typeface="Comic Sans MS" pitchFamily="66" charset="0"/>
              </a:rPr>
              <a:t>hełm</a:t>
            </a:r>
            <a:endParaRPr lang="pl-PL" b="1" dirty="0">
              <a:latin typeface="Comic Sans MS" pitchFamily="66" charset="0"/>
            </a:endParaRPr>
          </a:p>
        </p:txBody>
      </p:sp>
      <p:cxnSp>
        <p:nvCxnSpPr>
          <p:cNvPr id="9" name="Łącznik prosty ze strzałką 8"/>
          <p:cNvCxnSpPr/>
          <p:nvPr/>
        </p:nvCxnSpPr>
        <p:spPr>
          <a:xfrm>
            <a:off x="5000628" y="1643050"/>
            <a:ext cx="2000264"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7072330" y="1643050"/>
            <a:ext cx="1643074" cy="646331"/>
          </a:xfrm>
          <a:prstGeom prst="rect">
            <a:avLst/>
          </a:prstGeom>
          <a:noFill/>
        </p:spPr>
        <p:txBody>
          <a:bodyPr wrap="square" rtlCol="0">
            <a:spAutoFit/>
          </a:bodyPr>
          <a:lstStyle/>
          <a:p>
            <a:pPr algn="ctr"/>
            <a:r>
              <a:rPr lang="pl-PL" b="1" dirty="0">
                <a:latin typeface="Comic Sans MS" pitchFamily="66" charset="0"/>
              </a:rPr>
              <a:t>k</a:t>
            </a:r>
            <a:r>
              <a:rPr lang="pl-PL" b="1" dirty="0" smtClean="0">
                <a:latin typeface="Comic Sans MS" pitchFamily="66" charset="0"/>
              </a:rPr>
              <a:t>ominiarka</a:t>
            </a:r>
          </a:p>
          <a:p>
            <a:pPr algn="ctr"/>
            <a:r>
              <a:rPr lang="pl-PL" b="1" dirty="0" smtClean="0">
                <a:latin typeface="Comic Sans MS" pitchFamily="66" charset="0"/>
              </a:rPr>
              <a:t>niepalna</a:t>
            </a:r>
            <a:endParaRPr lang="pl-PL" b="1" dirty="0">
              <a:latin typeface="Comic Sans MS" pitchFamily="66" charset="0"/>
            </a:endParaRPr>
          </a:p>
        </p:txBody>
      </p:sp>
      <p:cxnSp>
        <p:nvCxnSpPr>
          <p:cNvPr id="13" name="Łącznik prosty ze strzałką 12"/>
          <p:cNvCxnSpPr/>
          <p:nvPr/>
        </p:nvCxnSpPr>
        <p:spPr>
          <a:xfrm>
            <a:off x="5643570" y="2928934"/>
            <a:ext cx="1357322"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pole tekstowe 15"/>
          <p:cNvSpPr txBox="1"/>
          <p:nvPr/>
        </p:nvSpPr>
        <p:spPr>
          <a:xfrm>
            <a:off x="7143768" y="3357562"/>
            <a:ext cx="1571636" cy="646331"/>
          </a:xfrm>
          <a:prstGeom prst="rect">
            <a:avLst/>
          </a:prstGeom>
          <a:noFill/>
        </p:spPr>
        <p:txBody>
          <a:bodyPr wrap="square" rtlCol="0">
            <a:spAutoFit/>
          </a:bodyPr>
          <a:lstStyle/>
          <a:p>
            <a:pPr algn="ctr"/>
            <a:r>
              <a:rPr lang="pl-PL" b="1" dirty="0">
                <a:latin typeface="Comic Sans MS" pitchFamily="66" charset="0"/>
              </a:rPr>
              <a:t>k</a:t>
            </a:r>
            <a:r>
              <a:rPr lang="pl-PL" b="1" dirty="0" smtClean="0">
                <a:latin typeface="Comic Sans MS" pitchFamily="66" charset="0"/>
              </a:rPr>
              <a:t>urtka</a:t>
            </a:r>
          </a:p>
          <a:p>
            <a:pPr algn="ctr"/>
            <a:r>
              <a:rPr lang="pl-PL" b="1" dirty="0" smtClean="0">
                <a:latin typeface="Comic Sans MS" pitchFamily="66" charset="0"/>
              </a:rPr>
              <a:t>ochronna</a:t>
            </a:r>
            <a:endParaRPr lang="pl-PL" b="1" dirty="0">
              <a:latin typeface="Comic Sans MS" pitchFamily="66" charset="0"/>
            </a:endParaRPr>
          </a:p>
        </p:txBody>
      </p:sp>
      <p:cxnSp>
        <p:nvCxnSpPr>
          <p:cNvPr id="18" name="Łącznik prosty ze strzałką 17"/>
          <p:cNvCxnSpPr/>
          <p:nvPr/>
        </p:nvCxnSpPr>
        <p:spPr>
          <a:xfrm>
            <a:off x="4929190" y="3643314"/>
            <a:ext cx="2286016"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pole tekstowe 18"/>
          <p:cNvSpPr txBox="1"/>
          <p:nvPr/>
        </p:nvSpPr>
        <p:spPr>
          <a:xfrm>
            <a:off x="6929454" y="4429132"/>
            <a:ext cx="1785950" cy="369332"/>
          </a:xfrm>
          <a:prstGeom prst="rect">
            <a:avLst/>
          </a:prstGeom>
          <a:noFill/>
        </p:spPr>
        <p:txBody>
          <a:bodyPr wrap="square" rtlCol="0">
            <a:spAutoFit/>
          </a:bodyPr>
          <a:lstStyle/>
          <a:p>
            <a:r>
              <a:rPr lang="pl-PL" b="1" dirty="0" smtClean="0">
                <a:latin typeface="Comic Sans MS" pitchFamily="66" charset="0"/>
              </a:rPr>
              <a:t>rękawice</a:t>
            </a:r>
            <a:endParaRPr lang="pl-PL" b="1" dirty="0">
              <a:latin typeface="Comic Sans MS" pitchFamily="66" charset="0"/>
            </a:endParaRPr>
          </a:p>
        </p:txBody>
      </p:sp>
      <p:cxnSp>
        <p:nvCxnSpPr>
          <p:cNvPr id="24" name="Łącznik prosty ze strzałką 23"/>
          <p:cNvCxnSpPr/>
          <p:nvPr/>
        </p:nvCxnSpPr>
        <p:spPr>
          <a:xfrm>
            <a:off x="5214942" y="5000636"/>
            <a:ext cx="1500198"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pole tekstowe 24"/>
          <p:cNvSpPr txBox="1"/>
          <p:nvPr/>
        </p:nvSpPr>
        <p:spPr>
          <a:xfrm>
            <a:off x="6858016" y="5643578"/>
            <a:ext cx="1857388" cy="646331"/>
          </a:xfrm>
          <a:prstGeom prst="rect">
            <a:avLst/>
          </a:prstGeom>
          <a:noFill/>
        </p:spPr>
        <p:txBody>
          <a:bodyPr wrap="square" rtlCol="0">
            <a:spAutoFit/>
          </a:bodyPr>
          <a:lstStyle/>
          <a:p>
            <a:pPr algn="ctr"/>
            <a:r>
              <a:rPr lang="pl-PL" b="1" dirty="0">
                <a:latin typeface="Comic Sans MS" pitchFamily="66" charset="0"/>
              </a:rPr>
              <a:t>s</a:t>
            </a:r>
            <a:r>
              <a:rPr lang="pl-PL" b="1" dirty="0" smtClean="0">
                <a:latin typeface="Comic Sans MS" pitchFamily="66" charset="0"/>
              </a:rPr>
              <a:t>podnie ochronne</a:t>
            </a:r>
            <a:endParaRPr lang="pl-PL" b="1" dirty="0">
              <a:latin typeface="Comic Sans MS" pitchFamily="66" charset="0"/>
            </a:endParaRPr>
          </a:p>
        </p:txBody>
      </p:sp>
      <p:sp>
        <p:nvSpPr>
          <p:cNvPr id="26" name="pole tekstowe 25"/>
          <p:cNvSpPr txBox="1"/>
          <p:nvPr/>
        </p:nvSpPr>
        <p:spPr>
          <a:xfrm>
            <a:off x="5214942" y="6286520"/>
            <a:ext cx="1285884" cy="369332"/>
          </a:xfrm>
          <a:prstGeom prst="rect">
            <a:avLst/>
          </a:prstGeom>
          <a:noFill/>
        </p:spPr>
        <p:txBody>
          <a:bodyPr wrap="square" rtlCol="0">
            <a:spAutoFit/>
          </a:bodyPr>
          <a:lstStyle/>
          <a:p>
            <a:pPr algn="ctr"/>
            <a:r>
              <a:rPr lang="pl-PL" b="1" dirty="0" smtClean="0">
                <a:latin typeface="Comic Sans MS" pitchFamily="66" charset="0"/>
              </a:rPr>
              <a:t>buty</a:t>
            </a:r>
            <a:endParaRPr lang="pl-PL" b="1" dirty="0">
              <a:latin typeface="Comic Sans MS" pitchFamily="66" charset="0"/>
            </a:endParaRPr>
          </a:p>
        </p:txBody>
      </p:sp>
      <p:cxnSp>
        <p:nvCxnSpPr>
          <p:cNvPr id="29" name="Łącznik prosty ze strzałką 28"/>
          <p:cNvCxnSpPr/>
          <p:nvPr/>
        </p:nvCxnSpPr>
        <p:spPr>
          <a:xfrm rot="10800000">
            <a:off x="2571736" y="5072074"/>
            <a:ext cx="2000264"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pole tekstowe 30"/>
          <p:cNvSpPr txBox="1"/>
          <p:nvPr/>
        </p:nvSpPr>
        <p:spPr>
          <a:xfrm>
            <a:off x="428596" y="4857760"/>
            <a:ext cx="2071702" cy="923330"/>
          </a:xfrm>
          <a:prstGeom prst="rect">
            <a:avLst/>
          </a:prstGeom>
          <a:noFill/>
        </p:spPr>
        <p:txBody>
          <a:bodyPr wrap="square" rtlCol="0">
            <a:spAutoFit/>
          </a:bodyPr>
          <a:lstStyle/>
          <a:p>
            <a:pPr algn="ctr"/>
            <a:r>
              <a:rPr lang="pl-PL" b="1" dirty="0">
                <a:latin typeface="Comic Sans MS" pitchFamily="66" charset="0"/>
              </a:rPr>
              <a:t>t</a:t>
            </a:r>
            <a:r>
              <a:rPr lang="pl-PL" b="1" dirty="0" smtClean="0">
                <a:latin typeface="Comic Sans MS" pitchFamily="66" charset="0"/>
              </a:rPr>
              <a:t>aśma odblaskowa i fluorescencyjna</a:t>
            </a:r>
            <a:endParaRPr lang="pl-PL" b="1" dirty="0">
              <a:latin typeface="Comic Sans MS" pitchFamily="66" charset="0"/>
            </a:endParaRPr>
          </a:p>
        </p:txBody>
      </p:sp>
      <p:cxnSp>
        <p:nvCxnSpPr>
          <p:cNvPr id="33" name="Łącznik prosty ze strzałką 32"/>
          <p:cNvCxnSpPr/>
          <p:nvPr/>
        </p:nvCxnSpPr>
        <p:spPr>
          <a:xfrm rot="10800000" flipV="1">
            <a:off x="2143108" y="3286124"/>
            <a:ext cx="2000264"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pole tekstowe 34"/>
          <p:cNvSpPr txBox="1"/>
          <p:nvPr/>
        </p:nvSpPr>
        <p:spPr>
          <a:xfrm>
            <a:off x="785786" y="3500438"/>
            <a:ext cx="1428760" cy="369332"/>
          </a:xfrm>
          <a:prstGeom prst="rect">
            <a:avLst/>
          </a:prstGeom>
          <a:noFill/>
        </p:spPr>
        <p:txBody>
          <a:bodyPr wrap="square" rtlCol="0">
            <a:spAutoFit/>
          </a:bodyPr>
          <a:lstStyle/>
          <a:p>
            <a:pPr algn="ctr"/>
            <a:r>
              <a:rPr lang="pl-PL" b="1" dirty="0" smtClean="0">
                <a:latin typeface="Comic Sans MS" pitchFamily="66" charset="0"/>
              </a:rPr>
              <a:t>narzędzia</a:t>
            </a:r>
            <a:endParaRPr lang="pl-PL" b="1" dirty="0">
              <a:latin typeface="Comic Sans MS" pitchFamily="66" charset="0"/>
            </a:endParaRPr>
          </a:p>
        </p:txBody>
      </p:sp>
      <p:cxnSp>
        <p:nvCxnSpPr>
          <p:cNvPr id="38" name="Łącznik prosty ze strzałką 37"/>
          <p:cNvCxnSpPr/>
          <p:nvPr/>
        </p:nvCxnSpPr>
        <p:spPr>
          <a:xfrm rot="10800000">
            <a:off x="1643042" y="2786058"/>
            <a:ext cx="2643206"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pole tekstowe 38"/>
          <p:cNvSpPr txBox="1"/>
          <p:nvPr/>
        </p:nvSpPr>
        <p:spPr>
          <a:xfrm>
            <a:off x="428596" y="2643182"/>
            <a:ext cx="1000132" cy="369332"/>
          </a:xfrm>
          <a:prstGeom prst="rect">
            <a:avLst/>
          </a:prstGeom>
          <a:noFill/>
        </p:spPr>
        <p:txBody>
          <a:bodyPr wrap="square" rtlCol="0">
            <a:spAutoFit/>
          </a:bodyPr>
          <a:lstStyle/>
          <a:p>
            <a:pPr algn="ctr"/>
            <a:r>
              <a:rPr lang="pl-PL" b="1" dirty="0" smtClean="0">
                <a:latin typeface="Comic Sans MS" pitchFamily="66" charset="0"/>
              </a:rPr>
              <a:t>pas</a:t>
            </a:r>
            <a:endParaRPr lang="pl-PL" b="1" dirty="0">
              <a:latin typeface="Comic Sans MS" pitchFamily="66" charset="0"/>
            </a:endParaRPr>
          </a:p>
        </p:txBody>
      </p:sp>
      <p:cxnSp>
        <p:nvCxnSpPr>
          <p:cNvPr id="41" name="Łącznik prosty ze strzałką 40"/>
          <p:cNvCxnSpPr/>
          <p:nvPr/>
        </p:nvCxnSpPr>
        <p:spPr>
          <a:xfrm rot="10800000" flipV="1">
            <a:off x="2214546" y="1285860"/>
            <a:ext cx="2143140"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pole tekstowe 42"/>
          <p:cNvSpPr txBox="1"/>
          <p:nvPr/>
        </p:nvSpPr>
        <p:spPr>
          <a:xfrm>
            <a:off x="285720" y="1214422"/>
            <a:ext cx="2000264" cy="923330"/>
          </a:xfrm>
          <a:prstGeom prst="rect">
            <a:avLst/>
          </a:prstGeom>
          <a:noFill/>
        </p:spPr>
        <p:txBody>
          <a:bodyPr wrap="square" rtlCol="0">
            <a:spAutoFit/>
          </a:bodyPr>
          <a:lstStyle/>
          <a:p>
            <a:pPr algn="ctr"/>
            <a:r>
              <a:rPr lang="pl-PL" b="1" dirty="0">
                <a:latin typeface="Comic Sans MS" pitchFamily="66" charset="0"/>
              </a:rPr>
              <a:t>m</a:t>
            </a:r>
            <a:r>
              <a:rPr lang="pl-PL" b="1" dirty="0" smtClean="0">
                <a:latin typeface="Comic Sans MS" pitchFamily="66" charset="0"/>
              </a:rPr>
              <a:t>aska oddechowa i butla z tlenem</a:t>
            </a:r>
            <a:endParaRPr lang="pl-PL" b="1" dirty="0">
              <a:latin typeface="Comic Sans MS" pitchFamily="66" charset="0"/>
            </a:endParaRPr>
          </a:p>
        </p:txBody>
      </p:sp>
      <p:sp>
        <p:nvSpPr>
          <p:cNvPr id="45" name="pole tekstowe 44"/>
          <p:cNvSpPr txBox="1"/>
          <p:nvPr/>
        </p:nvSpPr>
        <p:spPr>
          <a:xfrm>
            <a:off x="0" y="214290"/>
            <a:ext cx="4143372" cy="461665"/>
          </a:xfrm>
          <a:prstGeom prst="rect">
            <a:avLst/>
          </a:prstGeom>
          <a:noFill/>
        </p:spPr>
        <p:txBody>
          <a:bodyPr wrap="square" rtlCol="0">
            <a:spAutoFit/>
          </a:bodyPr>
          <a:lstStyle/>
          <a:p>
            <a:pPr algn="ctr"/>
            <a:r>
              <a:rPr lang="pl-PL" sz="2400" b="1" dirty="0" smtClean="0">
                <a:latin typeface="Comic Sans MS" pitchFamily="66" charset="0"/>
              </a:rPr>
              <a:t>Mundur specjalny bojowy</a:t>
            </a:r>
            <a:endParaRPr lang="pl-PL" sz="2400" b="1" dirty="0">
              <a:latin typeface="Comic Sans MS"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2" name="Picture 6" descr="Gazoszczelny Kombinezon Chemoodporny-Vautex Elite S kupić w Swarzędz"/>
          <p:cNvPicPr>
            <a:picLocks noChangeAspect="1" noChangeArrowheads="1"/>
          </p:cNvPicPr>
          <p:nvPr/>
        </p:nvPicPr>
        <p:blipFill>
          <a:blip r:embed="rId2">
            <a:clrChange>
              <a:clrFrom>
                <a:srgbClr val="FFFFFF"/>
              </a:clrFrom>
              <a:clrTo>
                <a:srgbClr val="FFFFFF">
                  <a:alpha val="0"/>
                </a:srgbClr>
              </a:clrTo>
            </a:clrChange>
          </a:blip>
          <a:srcRect l="25500" r="29500"/>
          <a:stretch>
            <a:fillRect/>
          </a:stretch>
        </p:blipFill>
        <p:spPr bwMode="auto">
          <a:xfrm>
            <a:off x="3214678" y="357166"/>
            <a:ext cx="2857520" cy="6286507"/>
          </a:xfrm>
          <a:prstGeom prst="rect">
            <a:avLst/>
          </a:prstGeom>
          <a:noFill/>
        </p:spPr>
      </p:pic>
      <p:cxnSp>
        <p:nvCxnSpPr>
          <p:cNvPr id="6" name="Łącznik prosty ze strzałką 5"/>
          <p:cNvCxnSpPr/>
          <p:nvPr/>
        </p:nvCxnSpPr>
        <p:spPr>
          <a:xfrm rot="10800000">
            <a:off x="2357422" y="2285992"/>
            <a:ext cx="1071570"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pole tekstowe 6"/>
          <p:cNvSpPr txBox="1"/>
          <p:nvPr/>
        </p:nvSpPr>
        <p:spPr>
          <a:xfrm>
            <a:off x="214282" y="1357299"/>
            <a:ext cx="2786082" cy="923330"/>
          </a:xfrm>
          <a:prstGeom prst="rect">
            <a:avLst/>
          </a:prstGeom>
          <a:noFill/>
        </p:spPr>
        <p:txBody>
          <a:bodyPr wrap="square" rtlCol="0">
            <a:spAutoFit/>
          </a:bodyPr>
          <a:lstStyle/>
          <a:p>
            <a:pPr algn="ctr"/>
            <a:r>
              <a:rPr lang="pl-PL" b="1" dirty="0" smtClean="0">
                <a:latin typeface="Comic Sans MS" pitchFamily="66" charset="0"/>
              </a:rPr>
              <a:t>aparat oddechowy znajdujący się wewnątrz kombinezonu</a:t>
            </a:r>
            <a:endParaRPr lang="pl-PL" b="1" dirty="0">
              <a:latin typeface="Comic Sans MS" pitchFamily="66" charset="0"/>
            </a:endParaRPr>
          </a:p>
        </p:txBody>
      </p:sp>
      <p:cxnSp>
        <p:nvCxnSpPr>
          <p:cNvPr id="9" name="Łącznik prosty ze strzałką 8"/>
          <p:cNvCxnSpPr/>
          <p:nvPr/>
        </p:nvCxnSpPr>
        <p:spPr>
          <a:xfrm flipV="1">
            <a:off x="5143504" y="857232"/>
            <a:ext cx="1643074"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6572264" y="642918"/>
            <a:ext cx="1214446" cy="369332"/>
          </a:xfrm>
          <a:prstGeom prst="rect">
            <a:avLst/>
          </a:prstGeom>
          <a:noFill/>
        </p:spPr>
        <p:txBody>
          <a:bodyPr wrap="square" rtlCol="0">
            <a:spAutoFit/>
          </a:bodyPr>
          <a:lstStyle/>
          <a:p>
            <a:pPr algn="ctr"/>
            <a:r>
              <a:rPr lang="pl-PL" b="1" dirty="0" smtClean="0">
                <a:latin typeface="Comic Sans MS" pitchFamily="66" charset="0"/>
              </a:rPr>
              <a:t>hełm</a:t>
            </a:r>
            <a:endParaRPr lang="pl-PL" b="1" dirty="0">
              <a:latin typeface="Comic Sans MS" pitchFamily="66" charset="0"/>
            </a:endParaRPr>
          </a:p>
        </p:txBody>
      </p:sp>
      <p:cxnSp>
        <p:nvCxnSpPr>
          <p:cNvPr id="14" name="Łącznik prosty ze strzałką 13"/>
          <p:cNvCxnSpPr/>
          <p:nvPr/>
        </p:nvCxnSpPr>
        <p:spPr>
          <a:xfrm>
            <a:off x="5929322" y="3643314"/>
            <a:ext cx="1071570"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pole tekstowe 14"/>
          <p:cNvSpPr txBox="1"/>
          <p:nvPr/>
        </p:nvSpPr>
        <p:spPr>
          <a:xfrm>
            <a:off x="6858016" y="4357695"/>
            <a:ext cx="1928826" cy="646331"/>
          </a:xfrm>
          <a:prstGeom prst="rect">
            <a:avLst/>
          </a:prstGeom>
          <a:noFill/>
        </p:spPr>
        <p:txBody>
          <a:bodyPr wrap="square" rtlCol="0">
            <a:spAutoFit/>
          </a:bodyPr>
          <a:lstStyle/>
          <a:p>
            <a:pPr algn="ctr"/>
            <a:r>
              <a:rPr lang="pl-PL" b="1" dirty="0" smtClean="0">
                <a:latin typeface="Comic Sans MS" pitchFamily="66" charset="0"/>
              </a:rPr>
              <a:t>podwójne rękawice </a:t>
            </a:r>
            <a:endParaRPr lang="pl-PL" b="1" dirty="0">
              <a:latin typeface="Comic Sans MS" pitchFamily="66" charset="0"/>
            </a:endParaRPr>
          </a:p>
        </p:txBody>
      </p:sp>
      <p:cxnSp>
        <p:nvCxnSpPr>
          <p:cNvPr id="18" name="Łącznik prosty ze strzałką 17"/>
          <p:cNvCxnSpPr/>
          <p:nvPr/>
        </p:nvCxnSpPr>
        <p:spPr>
          <a:xfrm rot="10800000">
            <a:off x="2071670" y="6000768"/>
            <a:ext cx="1785950"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pole tekstowe 19"/>
          <p:cNvSpPr txBox="1"/>
          <p:nvPr/>
        </p:nvSpPr>
        <p:spPr>
          <a:xfrm>
            <a:off x="357158" y="5500702"/>
            <a:ext cx="1928826" cy="646331"/>
          </a:xfrm>
          <a:prstGeom prst="rect">
            <a:avLst/>
          </a:prstGeom>
          <a:noFill/>
        </p:spPr>
        <p:txBody>
          <a:bodyPr wrap="square" rtlCol="0">
            <a:spAutoFit/>
          </a:bodyPr>
          <a:lstStyle/>
          <a:p>
            <a:pPr algn="ctr"/>
            <a:r>
              <a:rPr lang="pl-PL" b="1" dirty="0" smtClean="0">
                <a:latin typeface="Comic Sans MS" pitchFamily="66" charset="0"/>
              </a:rPr>
              <a:t>specjalistyczne gumowe obuwie</a:t>
            </a:r>
            <a:endParaRPr lang="pl-PL" b="1" dirty="0">
              <a:latin typeface="Comic Sans MS" pitchFamily="66" charset="0"/>
            </a:endParaRPr>
          </a:p>
        </p:txBody>
      </p:sp>
      <p:cxnSp>
        <p:nvCxnSpPr>
          <p:cNvPr id="23" name="Łącznik prosty ze strzałką 22"/>
          <p:cNvCxnSpPr/>
          <p:nvPr/>
        </p:nvCxnSpPr>
        <p:spPr>
          <a:xfrm>
            <a:off x="5214942" y="1428736"/>
            <a:ext cx="1714512"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pole tekstowe 23"/>
          <p:cNvSpPr txBox="1"/>
          <p:nvPr/>
        </p:nvSpPr>
        <p:spPr>
          <a:xfrm>
            <a:off x="7072330" y="2143116"/>
            <a:ext cx="1785950" cy="646331"/>
          </a:xfrm>
          <a:prstGeom prst="rect">
            <a:avLst/>
          </a:prstGeom>
          <a:noFill/>
        </p:spPr>
        <p:txBody>
          <a:bodyPr wrap="square" rtlCol="0">
            <a:spAutoFit/>
          </a:bodyPr>
          <a:lstStyle/>
          <a:p>
            <a:pPr algn="ctr"/>
            <a:r>
              <a:rPr lang="pl-PL" b="1" dirty="0" smtClean="0">
                <a:latin typeface="Comic Sans MS" pitchFamily="66" charset="0"/>
              </a:rPr>
              <a:t>szyba ochronna</a:t>
            </a:r>
            <a:endParaRPr lang="pl-PL" b="1" dirty="0">
              <a:latin typeface="Comic Sans MS" pitchFamily="66" charset="0"/>
            </a:endParaRPr>
          </a:p>
        </p:txBody>
      </p:sp>
      <p:cxnSp>
        <p:nvCxnSpPr>
          <p:cNvPr id="26" name="Łącznik prosty ze strzałką 25"/>
          <p:cNvCxnSpPr/>
          <p:nvPr/>
        </p:nvCxnSpPr>
        <p:spPr>
          <a:xfrm rot="10800000" flipV="1">
            <a:off x="1643042" y="3214686"/>
            <a:ext cx="3286148"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pole tekstowe 26"/>
          <p:cNvSpPr txBox="1"/>
          <p:nvPr/>
        </p:nvSpPr>
        <p:spPr>
          <a:xfrm>
            <a:off x="357158" y="3429000"/>
            <a:ext cx="1714512" cy="369332"/>
          </a:xfrm>
          <a:prstGeom prst="rect">
            <a:avLst/>
          </a:prstGeom>
          <a:noFill/>
        </p:spPr>
        <p:txBody>
          <a:bodyPr wrap="square" rtlCol="0">
            <a:spAutoFit/>
          </a:bodyPr>
          <a:lstStyle/>
          <a:p>
            <a:pPr algn="ctr"/>
            <a:r>
              <a:rPr lang="pl-PL" b="1" dirty="0" smtClean="0">
                <a:latin typeface="Comic Sans MS" pitchFamily="66" charset="0"/>
              </a:rPr>
              <a:t>kombinezon</a:t>
            </a:r>
            <a:endParaRPr lang="pl-PL" b="1" dirty="0">
              <a:latin typeface="Comic Sans MS" pitchFamily="66" charset="0"/>
            </a:endParaRPr>
          </a:p>
        </p:txBody>
      </p:sp>
      <p:sp>
        <p:nvSpPr>
          <p:cNvPr id="16" name="pole tekstowe 15"/>
          <p:cNvSpPr txBox="1"/>
          <p:nvPr/>
        </p:nvSpPr>
        <p:spPr>
          <a:xfrm>
            <a:off x="142844" y="285728"/>
            <a:ext cx="4071966" cy="461665"/>
          </a:xfrm>
          <a:prstGeom prst="rect">
            <a:avLst/>
          </a:prstGeom>
          <a:noFill/>
        </p:spPr>
        <p:txBody>
          <a:bodyPr wrap="square" rtlCol="0">
            <a:spAutoFit/>
          </a:bodyPr>
          <a:lstStyle/>
          <a:p>
            <a:r>
              <a:rPr lang="pl-PL" sz="2400" b="1" dirty="0" smtClean="0">
                <a:latin typeface="Comic Sans MS" pitchFamily="66" charset="0"/>
              </a:rPr>
              <a:t>Kombinezon chemoodporny</a:t>
            </a:r>
            <a:endParaRPr lang="pl-PL" sz="2400" b="1" dirty="0">
              <a:latin typeface="Comic Sans MS"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857224" y="2571744"/>
            <a:ext cx="7429552" cy="1569660"/>
          </a:xfrm>
          <a:prstGeom prst="rect">
            <a:avLst/>
          </a:prstGeom>
          <a:noFill/>
        </p:spPr>
        <p:txBody>
          <a:bodyPr wrap="square" rtlCol="0">
            <a:spAutoFit/>
          </a:bodyPr>
          <a:lstStyle/>
          <a:p>
            <a:pPr algn="ctr">
              <a:buNone/>
            </a:pPr>
            <a:r>
              <a:rPr lang="pl-PL" sz="3200" dirty="0" smtClean="0">
                <a:latin typeface="Comic Sans MS" pitchFamily="66" charset="0"/>
              </a:rPr>
              <a:t>Każdy kraj ma swoją Straż Pożarną, która pomaga ludziom w niebezpieczeństwie.</a:t>
            </a:r>
            <a:endParaRPr lang="pl-PL" sz="3200" dirty="0">
              <a:latin typeface="Comic Sans MS" pitchFamily="66" charset="0"/>
            </a:endParaRPr>
          </a:p>
        </p:txBody>
      </p:sp>
      <p:sp>
        <p:nvSpPr>
          <p:cNvPr id="5" name="pole tekstowe 4"/>
          <p:cNvSpPr txBox="1"/>
          <p:nvPr/>
        </p:nvSpPr>
        <p:spPr>
          <a:xfrm>
            <a:off x="285720" y="500042"/>
            <a:ext cx="8501122" cy="707886"/>
          </a:xfrm>
          <a:prstGeom prst="rect">
            <a:avLst/>
          </a:prstGeom>
          <a:noFill/>
        </p:spPr>
        <p:txBody>
          <a:bodyPr wrap="square" rtlCol="0">
            <a:spAutoFit/>
          </a:bodyPr>
          <a:lstStyle/>
          <a:p>
            <a:pPr algn="ctr"/>
            <a:r>
              <a:rPr lang="pl-PL" sz="4000" dirty="0" smtClean="0">
                <a:latin typeface="Comic Sans MS" pitchFamily="66" charset="0"/>
              </a:rPr>
              <a:t>Strażacy na świecie</a:t>
            </a:r>
            <a:endParaRPr lang="pl-PL" sz="4000" dirty="0"/>
          </a:p>
        </p:txBody>
      </p:sp>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863</TotalTime>
  <Words>812</Words>
  <Application>Microsoft Office PowerPoint</Application>
  <PresentationFormat>Pokaz na ekranie (4:3)</PresentationFormat>
  <Paragraphs>103</Paragraphs>
  <Slides>46</Slides>
  <Notes>0</Notes>
  <HiddenSlides>0</HiddenSlides>
  <MMClips>0</MMClips>
  <ScaleCrop>false</ScaleCrop>
  <HeadingPairs>
    <vt:vector size="4" baseType="variant">
      <vt:variant>
        <vt:lpstr>Motyw</vt:lpstr>
      </vt:variant>
      <vt:variant>
        <vt:i4>1</vt:i4>
      </vt:variant>
      <vt:variant>
        <vt:lpstr>Tytuły slajdów</vt:lpstr>
      </vt:variant>
      <vt:variant>
        <vt:i4>46</vt:i4>
      </vt:variant>
    </vt:vector>
  </HeadingPairs>
  <TitlesOfParts>
    <vt:vector size="47" baseType="lpstr">
      <vt:lpstr>Motyw pakietu Office</vt:lpstr>
      <vt:lpstr>Slajd 1</vt:lpstr>
      <vt:lpstr>Slajd 2</vt:lpstr>
      <vt:lpstr>Slajd 3</vt:lpstr>
      <vt:lpstr>Slajd 4</vt:lpstr>
      <vt:lpstr>Ubiór strażacki</vt:lpstr>
      <vt:lpstr>Slajd 6</vt:lpstr>
      <vt:lpstr>Slajd 7</vt:lpstr>
      <vt:lpstr>Slajd 8</vt:lpstr>
      <vt:lpstr>Slajd 9</vt:lpstr>
      <vt:lpstr>Slajd 10</vt:lpstr>
      <vt:lpstr>Slajd 11</vt:lpstr>
      <vt:lpstr>Slajd 12</vt:lpstr>
      <vt:lpstr>Slajd 13</vt:lpstr>
      <vt:lpstr>Slajd 14</vt:lpstr>
      <vt:lpstr>Ratownictwo poszukiwawcze</vt:lpstr>
      <vt:lpstr>Ratownictwo chemiczne</vt:lpstr>
      <vt:lpstr>Ratownictwo wodne</vt:lpstr>
      <vt:lpstr>Ratownictwo medyczne</vt:lpstr>
      <vt:lpstr>Ratownictwo wysokościowe</vt:lpstr>
      <vt:lpstr>Slajd 20</vt:lpstr>
      <vt:lpstr>Wóz strażacki z drabiną</vt:lpstr>
      <vt:lpstr>Jak wysoka jest drabina?</vt:lpstr>
      <vt:lpstr>Samochód gaśniczy z autopompą</vt:lpstr>
      <vt:lpstr>Skąd się bierze woda w wężu?</vt:lpstr>
      <vt:lpstr>Samolot gaśniczy</vt:lpstr>
      <vt:lpstr>Czy w samolocie mieści się  dużo wody?</vt:lpstr>
      <vt:lpstr>Samochód ratownictwa technicznego</vt:lpstr>
      <vt:lpstr>Dlaczego strażacy tak hałasują?</vt:lpstr>
      <vt:lpstr>Samochód ratownictwa medycznego</vt:lpstr>
      <vt:lpstr>Czy zawsze prowadzi ta sama osoba?</vt:lpstr>
      <vt:lpstr>Samochód ratownictwa chemicznego</vt:lpstr>
      <vt:lpstr>Samochód ratowniczo - poszukiwawczy</vt:lpstr>
      <vt:lpstr>Samochód wężowy</vt:lpstr>
      <vt:lpstr>Samochód operacyjny</vt:lpstr>
      <vt:lpstr>Samochód rozpoznawczo - ratowniczy</vt:lpstr>
      <vt:lpstr>Samochód ratownictwa wodnego</vt:lpstr>
      <vt:lpstr>Samochód z agregatem prądotwórczym</vt:lpstr>
      <vt:lpstr>Ciągnik z cysterną</vt:lpstr>
      <vt:lpstr>Akcje ratunkowe</vt:lpstr>
      <vt:lpstr>Pożar lasów</vt:lpstr>
      <vt:lpstr>Wypadek drogowy</vt:lpstr>
      <vt:lpstr>Akcja ratunkowa w górach</vt:lpstr>
      <vt:lpstr>Powódź</vt:lpstr>
      <vt:lpstr>Gruzowiska</vt:lpstr>
      <vt:lpstr>Wysokie budynki</vt:lpstr>
      <vt:lpstr>Slajd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Gosia</dc:creator>
  <cp:lastModifiedBy>Gosia</cp:lastModifiedBy>
  <cp:revision>97</cp:revision>
  <dcterms:created xsi:type="dcterms:W3CDTF">2020-04-10T06:52:26Z</dcterms:created>
  <dcterms:modified xsi:type="dcterms:W3CDTF">2020-04-29T08:08:46Z</dcterms:modified>
</cp:coreProperties>
</file>